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3"/>
  </p:notesMasterIdLst>
  <p:sldIdLst>
    <p:sldId id="256" r:id="rId2"/>
    <p:sldId id="318" r:id="rId3"/>
    <p:sldId id="495" r:id="rId4"/>
    <p:sldId id="496" r:id="rId5"/>
    <p:sldId id="525" r:id="rId6"/>
    <p:sldId id="395" r:id="rId7"/>
    <p:sldId id="405" r:id="rId8"/>
    <p:sldId id="453" r:id="rId9"/>
    <p:sldId id="403" r:id="rId10"/>
    <p:sldId id="451" r:id="rId11"/>
    <p:sldId id="523" r:id="rId12"/>
    <p:sldId id="482" r:id="rId13"/>
    <p:sldId id="501" r:id="rId14"/>
    <p:sldId id="497" r:id="rId15"/>
    <p:sldId id="498" r:id="rId16"/>
    <p:sldId id="499" r:id="rId17"/>
    <p:sldId id="500" r:id="rId18"/>
    <p:sldId id="502" r:id="rId19"/>
    <p:sldId id="419" r:id="rId20"/>
    <p:sldId id="458" r:id="rId21"/>
    <p:sldId id="447" r:id="rId22"/>
    <p:sldId id="397" r:id="rId23"/>
    <p:sldId id="460" r:id="rId24"/>
    <p:sldId id="444" r:id="rId25"/>
    <p:sldId id="527" r:id="rId26"/>
    <p:sldId id="511" r:id="rId27"/>
    <p:sldId id="512" r:id="rId28"/>
    <p:sldId id="513" r:id="rId29"/>
    <p:sldId id="514" r:id="rId30"/>
    <p:sldId id="515" r:id="rId31"/>
    <p:sldId id="526" r:id="rId32"/>
    <p:sldId id="516" r:id="rId33"/>
    <p:sldId id="517" r:id="rId34"/>
    <p:sldId id="518" r:id="rId35"/>
    <p:sldId id="519" r:id="rId36"/>
    <p:sldId id="520" r:id="rId37"/>
    <p:sldId id="521" r:id="rId38"/>
    <p:sldId id="328" r:id="rId39"/>
    <p:sldId id="524" r:id="rId40"/>
    <p:sldId id="443" r:id="rId41"/>
    <p:sldId id="507" r:id="rId4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D6AD9"/>
    <a:srgbClr val="996600"/>
    <a:srgbClr val="C70995"/>
    <a:srgbClr val="FF3300"/>
    <a:srgbClr val="3DA61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99" autoAdjust="0"/>
    <p:restoredTop sz="96687" autoAdjust="0"/>
  </p:normalViewPr>
  <p:slideViewPr>
    <p:cSldViewPr snapToGrid="0" snapToObjects="1">
      <p:cViewPr varScale="1">
        <p:scale>
          <a:sx n="84" d="100"/>
          <a:sy n="84" d="100"/>
        </p:scale>
        <p:origin x="-826" y="-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23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2093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D465C3-85E6-E045-90CA-EA5E1F7AC48A}" type="datetimeFigureOut">
              <a:rPr lang="en-US" smtClean="0"/>
              <a:pPr/>
              <a:t>9/22/2016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A6D4C3-DB6A-1F41-A8B5-93CA39F9242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9073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A6D4C3-DB6A-1F41-A8B5-93CA39F9242F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1032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A6D4C3-DB6A-1F41-A8B5-93CA39F9242F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31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433451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A6D4C3-DB6A-1F41-A8B5-93CA39F9242F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3451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A6D4C3-DB6A-1F41-A8B5-93CA39F9242F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3451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A6D4C3-DB6A-1F41-A8B5-93CA39F9242F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37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021032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A6D4C3-DB6A-1F41-A8B5-93CA39F9242F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39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021032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A6D4C3-DB6A-1F41-A8B5-93CA39F9242F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1032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A6D4C3-DB6A-1F41-A8B5-93CA39F9242F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1032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A6D4C3-DB6A-1F41-A8B5-93CA39F9242F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21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021032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A6D4C3-DB6A-1F41-A8B5-93CA39F9242F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3451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A6D4C3-DB6A-1F41-A8B5-93CA39F9242F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3451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A6D4C3-DB6A-1F41-A8B5-93CA39F9242F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28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021032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A6D4C3-DB6A-1F41-A8B5-93CA39F9242F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29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021032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A6D4C3-DB6A-1F41-A8B5-93CA39F9242F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3451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08440-F183-4E8E-A51B-E665BF6635D9}" type="datetime1">
              <a:rPr lang="en-US" smtClean="0"/>
              <a:t>9/22/2016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AAS 7 January 2016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83BF8-FB3E-2A4F-814C-66C0EA10A35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6985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21F05-82BB-4D34-BAC4-DD596E43368A}" type="datetime1">
              <a:rPr lang="en-US" smtClean="0"/>
              <a:t>9/22/2016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AAS 7 January 2016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83BF8-FB3E-2A4F-814C-66C0EA10A35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5311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C9B41-FDDF-4F0B-BE3F-BE0605AE24A4}" type="datetime1">
              <a:rPr lang="en-US" smtClean="0"/>
              <a:t>9/22/2016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AAS 7 January 2016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83BF8-FB3E-2A4F-814C-66C0EA10A35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5980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0AE0E9-46D4-4B7E-A0E4-9CC57A5779F8}" type="datetime1">
              <a:rPr lang="en-US" smtClean="0"/>
              <a:t>9/22/2016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AAS 7 January 2016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83BF8-FB3E-2A4F-814C-66C0EA10A35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3511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B790E-FDF2-41EB-B48E-5BAF18FE1471}" type="datetime1">
              <a:rPr lang="en-US" smtClean="0"/>
              <a:t>9/22/2016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AAS 7 January 2016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83BF8-FB3E-2A4F-814C-66C0EA10A35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595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A3B12-CDD8-4BE3-8D7B-040A4EEA5B79}" type="datetime1">
              <a:rPr lang="en-US" smtClean="0"/>
              <a:t>9/22/2016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AAS 7 January 2016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83BF8-FB3E-2A4F-814C-66C0EA10A35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4882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0B9DEF-4C42-4F79-B055-7705BE977D3E}" type="datetime1">
              <a:rPr lang="en-US" smtClean="0"/>
              <a:t>9/22/2016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AAS 7 January 2016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83BF8-FB3E-2A4F-814C-66C0EA10A35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5617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7180F-33A8-4C21-9504-7E05515D0F01}" type="datetime1">
              <a:rPr lang="en-US" smtClean="0"/>
              <a:t>9/22/2016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AAS 7 January 2016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83BF8-FB3E-2A4F-814C-66C0EA10A35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2275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E1E5A-18F8-4B9E-A83B-83EE07A7B167}" type="datetime1">
              <a:rPr lang="en-US" smtClean="0"/>
              <a:t>9/22/2016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AAS 7 January 2016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83BF8-FB3E-2A4F-814C-66C0EA10A35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5039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7EF6DD-B71E-4222-91F6-717E3BE51B46}" type="datetime1">
              <a:rPr lang="en-US" smtClean="0"/>
              <a:t>9/22/2016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AAS 7 January 2016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83BF8-FB3E-2A4F-814C-66C0EA10A35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9966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0CB9FF-E093-4F93-A395-188776B0CC65}" type="datetime1">
              <a:rPr lang="en-US" smtClean="0"/>
              <a:t>9/22/2016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AAS 7 January 2016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83BF8-FB3E-2A4F-814C-66C0EA10A35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7653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127757-08A0-406E-A6F4-0BC757E78956}" type="datetime1">
              <a:rPr lang="en-US" smtClean="0"/>
              <a:t>9/22/2016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AAS 7 January 2016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183BF8-FB3E-2A4F-814C-66C0EA10A35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0426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7022" y="391251"/>
            <a:ext cx="7772400" cy="1470025"/>
          </a:xfrm>
        </p:spPr>
        <p:txBody>
          <a:bodyPr>
            <a:normAutofit/>
          </a:bodyPr>
          <a:lstStyle/>
          <a:p>
            <a:r>
              <a:rPr lang="en-US" sz="3600" i="1" dirty="0" smtClean="0">
                <a:solidFill>
                  <a:schemeClr val="bg1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Calibri"/>
                <a:cs typeface="Calibri"/>
              </a:rPr>
              <a:t>JWST Science Policies</a:t>
            </a:r>
            <a:endParaRPr lang="en-US" sz="3600" i="1" dirty="0">
              <a:solidFill>
                <a:schemeClr val="bg1"/>
              </a:solidFill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  <a:latin typeface="Calibri"/>
              <a:cs typeface="Calibri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587022" y="487188"/>
            <a:ext cx="77724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Subtitle 2"/>
          <p:cNvSpPr txBox="1">
            <a:spLocks/>
          </p:cNvSpPr>
          <p:nvPr/>
        </p:nvSpPr>
        <p:spPr>
          <a:xfrm>
            <a:off x="802888" y="5430644"/>
            <a:ext cx="7850458" cy="12019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2400" i="1" dirty="0" smtClean="0">
                <a:solidFill>
                  <a:srgbClr val="FFFFFF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Calibri"/>
                <a:cs typeface="Calibri"/>
              </a:rPr>
              <a:t>Neill Reid – </a:t>
            </a:r>
          </a:p>
          <a:p>
            <a:pPr>
              <a:spcBef>
                <a:spcPts val="0"/>
              </a:spcBef>
            </a:pPr>
            <a:r>
              <a:rPr lang="en-US" sz="2400" i="1" dirty="0" smtClean="0">
                <a:solidFill>
                  <a:srgbClr val="FFFFFF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Calibri"/>
                <a:cs typeface="Calibri"/>
              </a:rPr>
              <a:t>Science Mission Office, </a:t>
            </a:r>
            <a:r>
              <a:rPr lang="en-US" sz="2400" i="1" smtClean="0">
                <a:solidFill>
                  <a:srgbClr val="FFFFFF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Calibri"/>
                <a:cs typeface="Calibri"/>
              </a:rPr>
              <a:t>STScI</a:t>
            </a:r>
            <a:endParaRPr lang="en-US" sz="2400" i="1" dirty="0" smtClean="0">
              <a:solidFill>
                <a:srgbClr val="FFFFFF"/>
              </a:solidFill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  <a:latin typeface="Calibri"/>
              <a:cs typeface="Calibri"/>
            </a:endParaRPr>
          </a:p>
          <a:p>
            <a:pPr>
              <a:spcBef>
                <a:spcPts val="0"/>
              </a:spcBef>
            </a:pPr>
            <a:endParaRPr lang="en-US" sz="2400" i="1" dirty="0" smtClean="0">
              <a:solidFill>
                <a:srgbClr val="FFFFFF"/>
              </a:solidFill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  <a:latin typeface="Calibri"/>
              <a:cs typeface="Calibri"/>
            </a:endParaRPr>
          </a:p>
        </p:txBody>
      </p:sp>
      <p:pic>
        <p:nvPicPr>
          <p:cNvPr id="6" name="Picture 18" descr="Picture 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8374" y="1959861"/>
            <a:ext cx="4912614" cy="3547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9" name="Straight Connector 8"/>
          <p:cNvCxnSpPr/>
          <p:nvPr/>
        </p:nvCxnSpPr>
        <p:spPr>
          <a:xfrm>
            <a:off x="575871" y="1960659"/>
            <a:ext cx="77724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ESAC September 26 2016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83BF8-FB3E-2A4F-814C-66C0EA10A359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4025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GTO proposal submission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66388"/>
            <a:ext cx="8229600" cy="4984654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chemeClr val="bg1"/>
                </a:solidFill>
              </a:rPr>
              <a:t>GTO Call issued on Jan06 2017</a:t>
            </a:r>
          </a:p>
          <a:p>
            <a:pPr marL="400050" lvl="1" indent="0">
              <a:buNone/>
            </a:pPr>
            <a:r>
              <a:rPr lang="en-US" dirty="0" smtClean="0">
                <a:solidFill>
                  <a:schemeClr val="bg1"/>
                </a:solidFill>
              </a:rPr>
              <a:t>Includes policy information relevant for all Cycle 1 proposals</a:t>
            </a:r>
          </a:p>
          <a:p>
            <a:pPr marL="400050" lvl="1" indent="0">
              <a:buNone/>
            </a:pPr>
            <a:r>
              <a:rPr lang="en-US" dirty="0" smtClean="0">
                <a:solidFill>
                  <a:schemeClr val="bg1"/>
                </a:solidFill>
              </a:rPr>
              <a:t>Duplications, </a:t>
            </a:r>
            <a:r>
              <a:rPr lang="en-US" dirty="0" err="1" smtClean="0">
                <a:solidFill>
                  <a:schemeClr val="bg1"/>
                </a:solidFill>
              </a:rPr>
              <a:t>ToO</a:t>
            </a:r>
            <a:r>
              <a:rPr lang="en-US" dirty="0" smtClean="0">
                <a:solidFill>
                  <a:schemeClr val="bg1"/>
                </a:solidFill>
              </a:rPr>
              <a:t>, Time-critical observations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bg1"/>
                </a:solidFill>
              </a:rPr>
              <a:t>GTO proposal submission deadline is April 1 2017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chemeClr val="bg1"/>
                </a:solidFill>
              </a:rPr>
              <a:t>Duplication checking among GTO proposals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Duplications resolved by NASA HQ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chemeClr val="bg1"/>
                </a:solidFill>
              </a:rPr>
              <a:t>Total time requirement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NASA policy requires Cycle 1 GTO time to comprise between 25% and 49% of the total time available to GO &amp; GTO in Cycle 1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Corresponds to at least 1970 hours in Cycle 1</a:t>
            </a:r>
          </a:p>
          <a:p>
            <a:pPr lvl="1"/>
            <a:r>
              <a:rPr lang="en-US" dirty="0" smtClean="0">
                <a:solidFill>
                  <a:srgbClr val="FFFF00"/>
                </a:solidFill>
              </a:rPr>
              <a:t>~5500 hours remain for Cycle 1 GO programs</a:t>
            </a:r>
          </a:p>
          <a:p>
            <a:pPr lvl="1"/>
            <a:r>
              <a:rPr lang="en-US" dirty="0" smtClean="0">
                <a:solidFill>
                  <a:srgbClr val="FFFF00"/>
                </a:solidFill>
              </a:rPr>
              <a:t>Hubble offers ~3500 orbits (~5200 </a:t>
            </a:r>
            <a:r>
              <a:rPr lang="en-US" dirty="0" err="1" smtClean="0">
                <a:solidFill>
                  <a:srgbClr val="FFFF00"/>
                </a:solidFill>
              </a:rPr>
              <a:t>hrs</a:t>
            </a:r>
            <a:r>
              <a:rPr lang="en-US" dirty="0" smtClean="0">
                <a:solidFill>
                  <a:srgbClr val="FFFF00"/>
                </a:solidFill>
              </a:rPr>
              <a:t>) of GO science time/year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bg1"/>
                </a:solidFill>
              </a:rPr>
              <a:t>GTO Cycle 1 observation list </a:t>
            </a:r>
            <a:r>
              <a:rPr lang="en-US" dirty="0" err="1" smtClean="0">
                <a:solidFill>
                  <a:schemeClr val="bg1"/>
                </a:solidFill>
              </a:rPr>
              <a:t>finalised</a:t>
            </a:r>
            <a:r>
              <a:rPr lang="en-US" dirty="0" smtClean="0">
                <a:solidFill>
                  <a:schemeClr val="bg1"/>
                </a:solidFill>
              </a:rPr>
              <a:t> by June 15 2017</a:t>
            </a:r>
          </a:p>
          <a:p>
            <a:pPr marL="400050" lvl="1" indent="0">
              <a:buNone/>
            </a:pPr>
            <a:r>
              <a:rPr lang="en-US" dirty="0" smtClean="0">
                <a:solidFill>
                  <a:schemeClr val="bg1"/>
                </a:solidFill>
              </a:rPr>
              <a:t>Published for the community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83BF8-FB3E-2A4F-814C-66C0EA10A359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74456"/>
            <a:ext cx="2895600" cy="365125"/>
          </a:xfrm>
        </p:spPr>
        <p:txBody>
          <a:bodyPr/>
          <a:lstStyle/>
          <a:p>
            <a:r>
              <a:rPr lang="en-US" dirty="0" smtClean="0"/>
              <a:t>ESAC September 26 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1523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38"/>
          <p:cNvSpPr/>
          <p:nvPr/>
        </p:nvSpPr>
        <p:spPr>
          <a:xfrm>
            <a:off x="7304532" y="343220"/>
            <a:ext cx="576072" cy="7528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" name="object 51"/>
          <p:cNvSpPr/>
          <p:nvPr/>
        </p:nvSpPr>
        <p:spPr>
          <a:xfrm>
            <a:off x="366712" y="3065719"/>
            <a:ext cx="1219200" cy="76200"/>
          </a:xfrm>
          <a:custGeom>
            <a:avLst/>
            <a:gdLst/>
            <a:ahLst/>
            <a:cxnLst/>
            <a:rect l="l" t="t" r="r" b="b"/>
            <a:pathLst>
              <a:path w="1219200" h="76200">
                <a:moveTo>
                  <a:pt x="0" y="76200"/>
                </a:moveTo>
                <a:lnTo>
                  <a:pt x="1219200" y="76200"/>
                </a:lnTo>
                <a:lnTo>
                  <a:pt x="1219200" y="0"/>
                </a:lnTo>
                <a:lnTo>
                  <a:pt x="0" y="0"/>
                </a:lnTo>
                <a:lnTo>
                  <a:pt x="0" y="7620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</p:spPr>
        <p:txBody>
          <a:bodyPr wrap="square" lIns="0" tIns="0" rIns="0" bIns="0" rtlCol="0">
            <a:noAutofit/>
          </a:bodyPr>
          <a:lstStyle/>
          <a:p>
            <a:pPr algn="ctr"/>
            <a:endParaRPr/>
          </a:p>
        </p:txBody>
      </p:sp>
      <p:sp>
        <p:nvSpPr>
          <p:cNvPr id="21" name="object 52"/>
          <p:cNvSpPr/>
          <p:nvPr/>
        </p:nvSpPr>
        <p:spPr>
          <a:xfrm>
            <a:off x="366712" y="3065719"/>
            <a:ext cx="1219200" cy="76200"/>
          </a:xfrm>
          <a:custGeom>
            <a:avLst/>
            <a:gdLst/>
            <a:ahLst/>
            <a:cxnLst/>
            <a:rect l="l" t="t" r="r" b="b"/>
            <a:pathLst>
              <a:path w="1219200" h="76200">
                <a:moveTo>
                  <a:pt x="0" y="76200"/>
                </a:moveTo>
                <a:lnTo>
                  <a:pt x="1219200" y="76200"/>
                </a:lnTo>
                <a:lnTo>
                  <a:pt x="1219200" y="0"/>
                </a:lnTo>
                <a:lnTo>
                  <a:pt x="0" y="0"/>
                </a:lnTo>
                <a:lnTo>
                  <a:pt x="0" y="76200"/>
                </a:lnTo>
                <a:close/>
              </a:path>
            </a:pathLst>
          </a:custGeom>
          <a:ln w="9525">
            <a:solidFill>
              <a:schemeClr val="bg1">
                <a:lumMod val="50000"/>
              </a:schemeClr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2" name="object 53"/>
          <p:cNvSpPr/>
          <p:nvPr/>
        </p:nvSpPr>
        <p:spPr>
          <a:xfrm>
            <a:off x="1598071" y="3065719"/>
            <a:ext cx="1219200" cy="76200"/>
          </a:xfrm>
          <a:custGeom>
            <a:avLst/>
            <a:gdLst/>
            <a:ahLst/>
            <a:cxnLst/>
            <a:rect l="l" t="t" r="r" b="b"/>
            <a:pathLst>
              <a:path w="1219200" h="76200">
                <a:moveTo>
                  <a:pt x="0" y="76200"/>
                </a:moveTo>
                <a:lnTo>
                  <a:pt x="1219200" y="76200"/>
                </a:lnTo>
                <a:lnTo>
                  <a:pt x="1219200" y="0"/>
                </a:lnTo>
                <a:lnTo>
                  <a:pt x="0" y="0"/>
                </a:lnTo>
                <a:lnTo>
                  <a:pt x="0" y="76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pPr algn="ctr"/>
            <a:endParaRPr/>
          </a:p>
        </p:txBody>
      </p:sp>
      <p:sp>
        <p:nvSpPr>
          <p:cNvPr id="23" name="object 54"/>
          <p:cNvSpPr/>
          <p:nvPr/>
        </p:nvSpPr>
        <p:spPr>
          <a:xfrm>
            <a:off x="1576451" y="3065719"/>
            <a:ext cx="1219200" cy="76200"/>
          </a:xfrm>
          <a:custGeom>
            <a:avLst/>
            <a:gdLst/>
            <a:ahLst/>
            <a:cxnLst/>
            <a:rect l="l" t="t" r="r" b="b"/>
            <a:pathLst>
              <a:path w="1219200" h="76200">
                <a:moveTo>
                  <a:pt x="0" y="76200"/>
                </a:moveTo>
                <a:lnTo>
                  <a:pt x="1219200" y="76200"/>
                </a:lnTo>
                <a:lnTo>
                  <a:pt x="1219200" y="0"/>
                </a:lnTo>
                <a:lnTo>
                  <a:pt x="0" y="0"/>
                </a:lnTo>
                <a:lnTo>
                  <a:pt x="0" y="76200"/>
                </a:lnTo>
                <a:close/>
              </a:path>
            </a:pathLst>
          </a:custGeom>
          <a:ln w="9525">
            <a:solidFill>
              <a:srgbClr val="00336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" name="object 55"/>
          <p:cNvSpPr/>
          <p:nvPr/>
        </p:nvSpPr>
        <p:spPr>
          <a:xfrm>
            <a:off x="2779776" y="3067370"/>
            <a:ext cx="1219200" cy="76200"/>
          </a:xfrm>
          <a:custGeom>
            <a:avLst/>
            <a:gdLst/>
            <a:ahLst/>
            <a:cxnLst/>
            <a:rect l="l" t="t" r="r" b="b"/>
            <a:pathLst>
              <a:path w="1219200" h="76200">
                <a:moveTo>
                  <a:pt x="0" y="76200"/>
                </a:moveTo>
                <a:lnTo>
                  <a:pt x="1219200" y="76200"/>
                </a:lnTo>
                <a:lnTo>
                  <a:pt x="1219200" y="0"/>
                </a:lnTo>
                <a:lnTo>
                  <a:pt x="0" y="0"/>
                </a:lnTo>
                <a:lnTo>
                  <a:pt x="0" y="76200"/>
                </a:lnTo>
                <a:close/>
              </a:path>
            </a:pathLst>
          </a:custGeom>
          <a:solidFill>
            <a:srgbClr val="7F7F7F"/>
          </a:solidFill>
          <a:ln>
            <a:solidFill>
              <a:srgbClr val="7F7F7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" name="object 56"/>
          <p:cNvSpPr/>
          <p:nvPr/>
        </p:nvSpPr>
        <p:spPr>
          <a:xfrm>
            <a:off x="2779776" y="3067370"/>
            <a:ext cx="1219200" cy="76200"/>
          </a:xfrm>
          <a:custGeom>
            <a:avLst/>
            <a:gdLst/>
            <a:ahLst/>
            <a:cxnLst/>
            <a:rect l="l" t="t" r="r" b="b"/>
            <a:pathLst>
              <a:path w="1219200" h="76200">
                <a:moveTo>
                  <a:pt x="0" y="76200"/>
                </a:moveTo>
                <a:lnTo>
                  <a:pt x="1219200" y="76200"/>
                </a:lnTo>
                <a:lnTo>
                  <a:pt x="1219200" y="0"/>
                </a:lnTo>
                <a:lnTo>
                  <a:pt x="0" y="0"/>
                </a:lnTo>
                <a:lnTo>
                  <a:pt x="0" y="76200"/>
                </a:lnTo>
                <a:close/>
              </a:path>
            </a:pathLst>
          </a:custGeom>
          <a:ln w="9525">
            <a:solidFill>
              <a:schemeClr val="bg1">
                <a:lumMod val="50000"/>
              </a:schemeClr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" name="object 57"/>
          <p:cNvSpPr/>
          <p:nvPr/>
        </p:nvSpPr>
        <p:spPr>
          <a:xfrm>
            <a:off x="3998976" y="3067370"/>
            <a:ext cx="1219200" cy="76200"/>
          </a:xfrm>
          <a:custGeom>
            <a:avLst/>
            <a:gdLst/>
            <a:ahLst/>
            <a:cxnLst/>
            <a:rect l="l" t="t" r="r" b="b"/>
            <a:pathLst>
              <a:path w="1219200" h="76200">
                <a:moveTo>
                  <a:pt x="0" y="76200"/>
                </a:moveTo>
                <a:lnTo>
                  <a:pt x="1219200" y="76200"/>
                </a:lnTo>
                <a:lnTo>
                  <a:pt x="1219200" y="0"/>
                </a:lnTo>
                <a:lnTo>
                  <a:pt x="0" y="0"/>
                </a:lnTo>
                <a:lnTo>
                  <a:pt x="0" y="76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" name="object 58"/>
          <p:cNvSpPr/>
          <p:nvPr/>
        </p:nvSpPr>
        <p:spPr>
          <a:xfrm>
            <a:off x="3998976" y="3067370"/>
            <a:ext cx="1219200" cy="76200"/>
          </a:xfrm>
          <a:custGeom>
            <a:avLst/>
            <a:gdLst/>
            <a:ahLst/>
            <a:cxnLst/>
            <a:rect l="l" t="t" r="r" b="b"/>
            <a:pathLst>
              <a:path w="1219200" h="76200">
                <a:moveTo>
                  <a:pt x="0" y="76200"/>
                </a:moveTo>
                <a:lnTo>
                  <a:pt x="1219200" y="76200"/>
                </a:lnTo>
                <a:lnTo>
                  <a:pt x="1219200" y="0"/>
                </a:lnTo>
                <a:lnTo>
                  <a:pt x="0" y="0"/>
                </a:lnTo>
                <a:lnTo>
                  <a:pt x="0" y="76200"/>
                </a:lnTo>
                <a:close/>
              </a:path>
            </a:pathLst>
          </a:custGeom>
          <a:ln w="9525">
            <a:solidFill>
              <a:srgbClr val="00336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" name="object 59"/>
          <p:cNvSpPr/>
          <p:nvPr/>
        </p:nvSpPr>
        <p:spPr>
          <a:xfrm>
            <a:off x="5213350" y="3069021"/>
            <a:ext cx="1219200" cy="76200"/>
          </a:xfrm>
          <a:custGeom>
            <a:avLst/>
            <a:gdLst/>
            <a:ahLst/>
            <a:cxnLst/>
            <a:rect l="l" t="t" r="r" b="b"/>
            <a:pathLst>
              <a:path w="1219200" h="76200">
                <a:moveTo>
                  <a:pt x="0" y="76200"/>
                </a:moveTo>
                <a:lnTo>
                  <a:pt x="1219200" y="76200"/>
                </a:lnTo>
                <a:lnTo>
                  <a:pt x="1219200" y="0"/>
                </a:lnTo>
                <a:lnTo>
                  <a:pt x="0" y="0"/>
                </a:lnTo>
                <a:lnTo>
                  <a:pt x="0" y="76200"/>
                </a:lnTo>
                <a:close/>
              </a:path>
            </a:pathLst>
          </a:custGeom>
          <a:solidFill>
            <a:srgbClr val="7F7F7F"/>
          </a:solidFill>
          <a:ln>
            <a:solidFill>
              <a:srgbClr val="7F7F7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9" name="object 60"/>
          <p:cNvSpPr/>
          <p:nvPr/>
        </p:nvSpPr>
        <p:spPr>
          <a:xfrm>
            <a:off x="5213350" y="3069021"/>
            <a:ext cx="1219200" cy="76200"/>
          </a:xfrm>
          <a:custGeom>
            <a:avLst/>
            <a:gdLst/>
            <a:ahLst/>
            <a:cxnLst/>
            <a:rect l="l" t="t" r="r" b="b"/>
            <a:pathLst>
              <a:path w="1219200" h="76200">
                <a:moveTo>
                  <a:pt x="0" y="76200"/>
                </a:moveTo>
                <a:lnTo>
                  <a:pt x="1219200" y="76200"/>
                </a:lnTo>
                <a:lnTo>
                  <a:pt x="1219200" y="0"/>
                </a:lnTo>
                <a:lnTo>
                  <a:pt x="0" y="0"/>
                </a:lnTo>
                <a:lnTo>
                  <a:pt x="0" y="76200"/>
                </a:lnTo>
                <a:close/>
              </a:path>
            </a:pathLst>
          </a:custGeom>
          <a:solidFill>
            <a:srgbClr val="7F7F7F"/>
          </a:solidFill>
          <a:ln w="9525">
            <a:solidFill>
              <a:srgbClr val="7F7F7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" name="object 61"/>
          <p:cNvSpPr/>
          <p:nvPr/>
        </p:nvSpPr>
        <p:spPr>
          <a:xfrm>
            <a:off x="6432550" y="3069021"/>
            <a:ext cx="1219200" cy="76200"/>
          </a:xfrm>
          <a:custGeom>
            <a:avLst/>
            <a:gdLst/>
            <a:ahLst/>
            <a:cxnLst/>
            <a:rect l="l" t="t" r="r" b="b"/>
            <a:pathLst>
              <a:path w="1219200" h="76200">
                <a:moveTo>
                  <a:pt x="0" y="76200"/>
                </a:moveTo>
                <a:lnTo>
                  <a:pt x="1219200" y="76200"/>
                </a:lnTo>
                <a:lnTo>
                  <a:pt x="1219200" y="0"/>
                </a:lnTo>
                <a:lnTo>
                  <a:pt x="0" y="0"/>
                </a:lnTo>
                <a:lnTo>
                  <a:pt x="0" y="76200"/>
                </a:lnTo>
                <a:close/>
              </a:path>
            </a:pathLst>
          </a:custGeom>
          <a:solidFill>
            <a:srgbClr val="FFFFFF"/>
          </a:solidFill>
          <a:ln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1" name="object 62"/>
          <p:cNvSpPr/>
          <p:nvPr/>
        </p:nvSpPr>
        <p:spPr>
          <a:xfrm>
            <a:off x="6432550" y="3069021"/>
            <a:ext cx="1219200" cy="76200"/>
          </a:xfrm>
          <a:custGeom>
            <a:avLst/>
            <a:gdLst/>
            <a:ahLst/>
            <a:cxnLst/>
            <a:rect l="l" t="t" r="r" b="b"/>
            <a:pathLst>
              <a:path w="1219200" h="76200">
                <a:moveTo>
                  <a:pt x="0" y="76200"/>
                </a:moveTo>
                <a:lnTo>
                  <a:pt x="1219200" y="76200"/>
                </a:lnTo>
                <a:lnTo>
                  <a:pt x="1219200" y="0"/>
                </a:lnTo>
                <a:lnTo>
                  <a:pt x="0" y="0"/>
                </a:lnTo>
                <a:lnTo>
                  <a:pt x="0" y="76200"/>
                </a:lnTo>
                <a:close/>
              </a:path>
            </a:pathLst>
          </a:custGeom>
          <a:solidFill>
            <a:srgbClr val="FFFFFF"/>
          </a:solidFill>
          <a:ln w="9525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9" name="object 70"/>
          <p:cNvSpPr/>
          <p:nvPr/>
        </p:nvSpPr>
        <p:spPr>
          <a:xfrm>
            <a:off x="7654925" y="3065719"/>
            <a:ext cx="1219200" cy="76200"/>
          </a:xfrm>
          <a:custGeom>
            <a:avLst/>
            <a:gdLst/>
            <a:ahLst/>
            <a:cxnLst/>
            <a:rect l="l" t="t" r="r" b="b"/>
            <a:pathLst>
              <a:path w="1219200" h="76200">
                <a:moveTo>
                  <a:pt x="0" y="76200"/>
                </a:moveTo>
                <a:lnTo>
                  <a:pt x="1219200" y="76200"/>
                </a:lnTo>
                <a:lnTo>
                  <a:pt x="1219200" y="0"/>
                </a:lnTo>
                <a:lnTo>
                  <a:pt x="0" y="0"/>
                </a:lnTo>
                <a:lnTo>
                  <a:pt x="0" y="76200"/>
                </a:lnTo>
                <a:close/>
              </a:path>
            </a:pathLst>
          </a:custGeom>
          <a:solidFill>
            <a:srgbClr val="7F7F7F"/>
          </a:solidFill>
          <a:ln>
            <a:solidFill>
              <a:srgbClr val="7F7F7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0" name="object 71"/>
          <p:cNvSpPr/>
          <p:nvPr/>
        </p:nvSpPr>
        <p:spPr>
          <a:xfrm>
            <a:off x="7654925" y="3065719"/>
            <a:ext cx="1219200" cy="76200"/>
          </a:xfrm>
          <a:custGeom>
            <a:avLst/>
            <a:gdLst/>
            <a:ahLst/>
            <a:cxnLst/>
            <a:rect l="l" t="t" r="r" b="b"/>
            <a:pathLst>
              <a:path w="1219200" h="76200">
                <a:moveTo>
                  <a:pt x="0" y="76200"/>
                </a:moveTo>
                <a:lnTo>
                  <a:pt x="1219200" y="76200"/>
                </a:lnTo>
                <a:lnTo>
                  <a:pt x="1219200" y="0"/>
                </a:lnTo>
                <a:lnTo>
                  <a:pt x="0" y="0"/>
                </a:lnTo>
                <a:lnTo>
                  <a:pt x="0" y="76200"/>
                </a:lnTo>
                <a:close/>
              </a:path>
            </a:pathLst>
          </a:custGeom>
          <a:ln w="9525">
            <a:solidFill>
              <a:srgbClr val="7F7F7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7" name="object 12"/>
          <p:cNvSpPr txBox="1"/>
          <p:nvPr/>
        </p:nvSpPr>
        <p:spPr>
          <a:xfrm>
            <a:off x="366712" y="3065719"/>
            <a:ext cx="1212088" cy="76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600"/>
              </a:lnSpc>
            </a:pPr>
            <a:endParaRPr sz="600"/>
          </a:p>
        </p:txBody>
      </p:sp>
      <p:sp>
        <p:nvSpPr>
          <p:cNvPr id="68" name="object 11"/>
          <p:cNvSpPr txBox="1"/>
          <p:nvPr/>
        </p:nvSpPr>
        <p:spPr>
          <a:xfrm>
            <a:off x="1578800" y="3065719"/>
            <a:ext cx="1211294" cy="76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600"/>
              </a:lnSpc>
            </a:pPr>
            <a:endParaRPr sz="600"/>
          </a:p>
        </p:txBody>
      </p:sp>
      <p:sp>
        <p:nvSpPr>
          <p:cNvPr id="69" name="object 10"/>
          <p:cNvSpPr txBox="1"/>
          <p:nvPr/>
        </p:nvSpPr>
        <p:spPr>
          <a:xfrm>
            <a:off x="2790094" y="3065719"/>
            <a:ext cx="1208881" cy="76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600"/>
              </a:lnSpc>
            </a:pPr>
            <a:endParaRPr sz="600"/>
          </a:p>
        </p:txBody>
      </p:sp>
      <p:sp>
        <p:nvSpPr>
          <p:cNvPr id="70" name="object 9"/>
          <p:cNvSpPr txBox="1"/>
          <p:nvPr/>
        </p:nvSpPr>
        <p:spPr>
          <a:xfrm>
            <a:off x="3998976" y="3065719"/>
            <a:ext cx="1219168" cy="762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600"/>
              </a:lnSpc>
            </a:pPr>
            <a:endParaRPr sz="600"/>
          </a:p>
        </p:txBody>
      </p:sp>
      <p:sp>
        <p:nvSpPr>
          <p:cNvPr id="71" name="object 8"/>
          <p:cNvSpPr txBox="1"/>
          <p:nvPr/>
        </p:nvSpPr>
        <p:spPr>
          <a:xfrm>
            <a:off x="5218144" y="3065719"/>
            <a:ext cx="1214405" cy="76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600"/>
              </a:lnSpc>
            </a:pPr>
            <a:endParaRPr sz="600"/>
          </a:p>
        </p:txBody>
      </p:sp>
      <p:sp>
        <p:nvSpPr>
          <p:cNvPr id="72" name="object 7"/>
          <p:cNvSpPr txBox="1"/>
          <p:nvPr/>
        </p:nvSpPr>
        <p:spPr>
          <a:xfrm>
            <a:off x="6432550" y="3065719"/>
            <a:ext cx="1219200" cy="76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600"/>
              </a:lnSpc>
            </a:pPr>
            <a:endParaRPr sz="600"/>
          </a:p>
        </p:txBody>
      </p:sp>
      <p:sp>
        <p:nvSpPr>
          <p:cNvPr id="73" name="object 6"/>
          <p:cNvSpPr txBox="1"/>
          <p:nvPr/>
        </p:nvSpPr>
        <p:spPr>
          <a:xfrm>
            <a:off x="7651750" y="3065719"/>
            <a:ext cx="1222375" cy="76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600"/>
              </a:lnSpc>
            </a:pPr>
            <a:endParaRPr sz="600"/>
          </a:p>
        </p:txBody>
      </p:sp>
      <p:sp>
        <p:nvSpPr>
          <p:cNvPr id="75" name="object 4"/>
          <p:cNvSpPr txBox="1"/>
          <p:nvPr/>
        </p:nvSpPr>
        <p:spPr>
          <a:xfrm>
            <a:off x="5657850" y="2980851"/>
            <a:ext cx="1229550" cy="3736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7" name="object 2"/>
          <p:cNvSpPr txBox="1"/>
          <p:nvPr/>
        </p:nvSpPr>
        <p:spPr>
          <a:xfrm>
            <a:off x="8112125" y="2980851"/>
            <a:ext cx="1009650" cy="3736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8" name="object 25"/>
          <p:cNvSpPr txBox="1"/>
          <p:nvPr/>
        </p:nvSpPr>
        <p:spPr>
          <a:xfrm>
            <a:off x="696330" y="3210275"/>
            <a:ext cx="552853" cy="2037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algn="ctr">
              <a:lnSpc>
                <a:spcPts val="1535"/>
              </a:lnSpc>
              <a:spcBef>
                <a:spcPts val="76"/>
              </a:spcBef>
            </a:pPr>
            <a:r>
              <a:rPr lang="en-US" i="1" dirty="0" smtClean="0">
                <a:solidFill>
                  <a:srgbClr val="FFFFFF"/>
                </a:solidFill>
                <a:latin typeface="Calibri"/>
                <a:cs typeface="Calibri"/>
              </a:rPr>
              <a:t>2015</a:t>
            </a:r>
          </a:p>
          <a:p>
            <a:pPr marL="12700" algn="ctr">
              <a:lnSpc>
                <a:spcPts val="1535"/>
              </a:lnSpc>
              <a:spcBef>
                <a:spcPts val="76"/>
              </a:spcBef>
            </a:pPr>
            <a:endParaRPr sz="1600" dirty="0">
              <a:solidFill>
                <a:srgbClr val="FFFFFF"/>
              </a:solidFill>
              <a:latin typeface="Times New Roman"/>
              <a:cs typeface="Times New Roman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4619737" y="3228538"/>
            <a:ext cx="606166" cy="1131584"/>
          </a:xfrm>
          <a:prstGeom prst="star4">
            <a:avLst>
              <a:gd name="adj" fmla="val 15817"/>
            </a:avLst>
          </a:prstGeom>
          <a:solidFill>
            <a:srgbClr val="FFFFFF"/>
          </a:solidFill>
          <a:ln>
            <a:solidFill>
              <a:srgbClr val="FFFFFF"/>
            </a:solidFill>
          </a:ln>
        </p:spPr>
        <p:txBody>
          <a:bodyPr wrap="square" rtlCol="0">
            <a:spAutoFit/>
          </a:bodyPr>
          <a:lstStyle/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02" name="object 25"/>
          <p:cNvSpPr txBox="1"/>
          <p:nvPr/>
        </p:nvSpPr>
        <p:spPr>
          <a:xfrm>
            <a:off x="5546524" y="3210275"/>
            <a:ext cx="552853" cy="2037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algn="ctr">
              <a:lnSpc>
                <a:spcPts val="1535"/>
              </a:lnSpc>
              <a:spcBef>
                <a:spcPts val="76"/>
              </a:spcBef>
            </a:pPr>
            <a:r>
              <a:rPr lang="en-US" i="1" dirty="0" smtClean="0">
                <a:solidFill>
                  <a:srgbClr val="FFFFFF"/>
                </a:solidFill>
                <a:latin typeface="Calibri"/>
                <a:cs typeface="Calibri"/>
              </a:rPr>
              <a:t>2019</a:t>
            </a:r>
          </a:p>
          <a:p>
            <a:pPr marL="12700" algn="ctr">
              <a:lnSpc>
                <a:spcPts val="1535"/>
              </a:lnSpc>
              <a:spcBef>
                <a:spcPts val="76"/>
              </a:spcBef>
            </a:pPr>
            <a:endParaRPr sz="1600" dirty="0">
              <a:solidFill>
                <a:srgbClr val="FFFFFF"/>
              </a:solidFill>
              <a:latin typeface="Times New Roman"/>
              <a:cs typeface="Times New Roman"/>
            </a:endParaRPr>
          </a:p>
        </p:txBody>
      </p:sp>
      <p:sp>
        <p:nvSpPr>
          <p:cNvPr id="103" name="object 25"/>
          <p:cNvSpPr txBox="1"/>
          <p:nvPr/>
        </p:nvSpPr>
        <p:spPr>
          <a:xfrm>
            <a:off x="3112950" y="3210275"/>
            <a:ext cx="552853" cy="2037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algn="ctr">
              <a:lnSpc>
                <a:spcPts val="1535"/>
              </a:lnSpc>
              <a:spcBef>
                <a:spcPts val="76"/>
              </a:spcBef>
            </a:pPr>
            <a:r>
              <a:rPr lang="en-US" i="1" dirty="0" smtClean="0">
                <a:solidFill>
                  <a:srgbClr val="FFFFFF"/>
                </a:solidFill>
                <a:latin typeface="Calibri"/>
                <a:cs typeface="Calibri"/>
              </a:rPr>
              <a:t>2017</a:t>
            </a:r>
          </a:p>
          <a:p>
            <a:pPr marL="12700" algn="ctr">
              <a:lnSpc>
                <a:spcPts val="1535"/>
              </a:lnSpc>
              <a:spcBef>
                <a:spcPts val="76"/>
              </a:spcBef>
            </a:pPr>
            <a:endParaRPr sz="1600" dirty="0">
              <a:solidFill>
                <a:srgbClr val="FFFFFF"/>
              </a:solidFill>
              <a:latin typeface="Times New Roman"/>
              <a:cs typeface="Times New Roman"/>
            </a:endParaRPr>
          </a:p>
        </p:txBody>
      </p:sp>
      <p:sp>
        <p:nvSpPr>
          <p:cNvPr id="104" name="object 25"/>
          <p:cNvSpPr txBox="1"/>
          <p:nvPr/>
        </p:nvSpPr>
        <p:spPr>
          <a:xfrm>
            <a:off x="1908021" y="3210275"/>
            <a:ext cx="552853" cy="2037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algn="ctr">
              <a:lnSpc>
                <a:spcPts val="1535"/>
              </a:lnSpc>
              <a:spcBef>
                <a:spcPts val="76"/>
              </a:spcBef>
            </a:pPr>
            <a:r>
              <a:rPr lang="en-US" i="1" dirty="0" smtClean="0">
                <a:solidFill>
                  <a:srgbClr val="FFFFFF"/>
                </a:solidFill>
                <a:latin typeface="Calibri"/>
                <a:cs typeface="Calibri"/>
              </a:rPr>
              <a:t>2016</a:t>
            </a:r>
          </a:p>
          <a:p>
            <a:pPr marL="12700" algn="ctr">
              <a:lnSpc>
                <a:spcPts val="1535"/>
              </a:lnSpc>
              <a:spcBef>
                <a:spcPts val="76"/>
              </a:spcBef>
            </a:pPr>
            <a:endParaRPr sz="1600" dirty="0">
              <a:solidFill>
                <a:srgbClr val="FFFFFF"/>
              </a:solidFill>
              <a:latin typeface="Times New Roman"/>
              <a:cs typeface="Times New Roman"/>
            </a:endParaRPr>
          </a:p>
        </p:txBody>
      </p:sp>
      <p:sp>
        <p:nvSpPr>
          <p:cNvPr id="105" name="object 25"/>
          <p:cNvSpPr txBox="1"/>
          <p:nvPr/>
        </p:nvSpPr>
        <p:spPr>
          <a:xfrm>
            <a:off x="6765724" y="3210275"/>
            <a:ext cx="552853" cy="2037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algn="ctr">
              <a:lnSpc>
                <a:spcPts val="1535"/>
              </a:lnSpc>
              <a:spcBef>
                <a:spcPts val="76"/>
              </a:spcBef>
            </a:pPr>
            <a:r>
              <a:rPr lang="en-US" i="1" dirty="0" smtClean="0">
                <a:solidFill>
                  <a:srgbClr val="FFFFFF"/>
                </a:solidFill>
                <a:latin typeface="Calibri"/>
                <a:cs typeface="Calibri"/>
              </a:rPr>
              <a:t>2020</a:t>
            </a:r>
          </a:p>
          <a:p>
            <a:pPr marL="12700" algn="ctr">
              <a:lnSpc>
                <a:spcPts val="1535"/>
              </a:lnSpc>
              <a:spcBef>
                <a:spcPts val="76"/>
              </a:spcBef>
            </a:pPr>
            <a:endParaRPr sz="1600" dirty="0">
              <a:solidFill>
                <a:srgbClr val="FFFFFF"/>
              </a:solidFill>
              <a:latin typeface="Times New Roman"/>
              <a:cs typeface="Times New Roman"/>
            </a:endParaRPr>
          </a:p>
        </p:txBody>
      </p:sp>
      <p:sp>
        <p:nvSpPr>
          <p:cNvPr id="106" name="object 25"/>
          <p:cNvSpPr txBox="1"/>
          <p:nvPr/>
        </p:nvSpPr>
        <p:spPr>
          <a:xfrm>
            <a:off x="7988099" y="3210275"/>
            <a:ext cx="552853" cy="2037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algn="ctr">
              <a:lnSpc>
                <a:spcPts val="1535"/>
              </a:lnSpc>
              <a:spcBef>
                <a:spcPts val="76"/>
              </a:spcBef>
            </a:pPr>
            <a:r>
              <a:rPr lang="en-US" i="1" dirty="0" smtClean="0">
                <a:solidFill>
                  <a:srgbClr val="FFFFFF"/>
                </a:solidFill>
                <a:latin typeface="Calibri"/>
                <a:cs typeface="Calibri"/>
              </a:rPr>
              <a:t>2021</a:t>
            </a:r>
          </a:p>
          <a:p>
            <a:pPr marL="12700" algn="ctr">
              <a:lnSpc>
                <a:spcPts val="1535"/>
              </a:lnSpc>
              <a:spcBef>
                <a:spcPts val="76"/>
              </a:spcBef>
            </a:pPr>
            <a:endParaRPr sz="1600" dirty="0">
              <a:solidFill>
                <a:srgbClr val="FFFFFF"/>
              </a:solidFill>
              <a:latin typeface="Times New Roman"/>
              <a:cs typeface="Times New Roman"/>
            </a:endParaRPr>
          </a:p>
        </p:txBody>
      </p:sp>
      <p:sp>
        <p:nvSpPr>
          <p:cNvPr id="107" name="object 25"/>
          <p:cNvSpPr txBox="1"/>
          <p:nvPr/>
        </p:nvSpPr>
        <p:spPr>
          <a:xfrm>
            <a:off x="4332134" y="3210275"/>
            <a:ext cx="552853" cy="2037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algn="ctr">
              <a:lnSpc>
                <a:spcPts val="1535"/>
              </a:lnSpc>
              <a:spcBef>
                <a:spcPts val="76"/>
              </a:spcBef>
            </a:pPr>
            <a:r>
              <a:rPr lang="en-US" i="1" dirty="0" smtClean="0">
                <a:solidFill>
                  <a:srgbClr val="FFFFFF"/>
                </a:solidFill>
                <a:latin typeface="Calibri"/>
                <a:cs typeface="Calibri"/>
              </a:rPr>
              <a:t>2018</a:t>
            </a:r>
          </a:p>
          <a:p>
            <a:pPr marL="12700" algn="ctr">
              <a:lnSpc>
                <a:spcPts val="1535"/>
              </a:lnSpc>
              <a:spcBef>
                <a:spcPts val="76"/>
              </a:spcBef>
            </a:pPr>
            <a:endParaRPr sz="1600" dirty="0">
              <a:solidFill>
                <a:srgbClr val="FFFFFF"/>
              </a:solidFill>
              <a:latin typeface="Times New Roman"/>
              <a:cs typeface="Times New Roman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1795820" y="117836"/>
            <a:ext cx="5534225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i="1" dirty="0" smtClean="0">
                <a:solidFill>
                  <a:srgbClr val="FFFFFF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</a:rPr>
              <a:t>JWST Science Planning Timeline</a:t>
            </a:r>
          </a:p>
          <a:p>
            <a:pPr algn="ctr"/>
            <a:r>
              <a:rPr lang="en-US" sz="2000" i="1" dirty="0" smtClean="0">
                <a:solidFill>
                  <a:srgbClr val="FFFFFF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</a:rPr>
              <a:t>(Sept 2016)</a:t>
            </a:r>
          </a:p>
        </p:txBody>
      </p:sp>
      <p:sp>
        <p:nvSpPr>
          <p:cNvPr id="42" name="object 28"/>
          <p:cNvSpPr txBox="1"/>
          <p:nvPr/>
        </p:nvSpPr>
        <p:spPr>
          <a:xfrm>
            <a:off x="5657850" y="902685"/>
            <a:ext cx="1934859" cy="3867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>
            <a:noAutofit/>
          </a:bodyPr>
          <a:lstStyle/>
          <a:p>
            <a:pPr algn="ctr">
              <a:spcBef>
                <a:spcPts val="76"/>
              </a:spcBef>
            </a:pPr>
            <a:r>
              <a:rPr lang="en-US" sz="1400" b="1" spc="0" dirty="0" smtClean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sz="2000" dirty="0" smtClean="0">
                <a:solidFill>
                  <a:schemeClr val="tx2">
                    <a:lumMod val="40000"/>
                    <a:lumOff val="60000"/>
                  </a:schemeClr>
                </a:solidFill>
                <a:latin typeface="Calibri"/>
                <a:cs typeface="Calibri"/>
              </a:rPr>
              <a:t>commissioning (through 4/19)</a:t>
            </a:r>
            <a:endParaRPr lang="en-US" sz="2000" spc="4" dirty="0" smtClean="0">
              <a:solidFill>
                <a:schemeClr val="tx2">
                  <a:lumMod val="40000"/>
                  <a:lumOff val="60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43" name="object 28"/>
          <p:cNvSpPr txBox="1"/>
          <p:nvPr/>
        </p:nvSpPr>
        <p:spPr>
          <a:xfrm>
            <a:off x="1330859" y="3883774"/>
            <a:ext cx="1289459" cy="732557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>
            <a:noAutofit/>
          </a:bodyPr>
          <a:lstStyle/>
          <a:p>
            <a:pPr algn="r">
              <a:spcBef>
                <a:spcPts val="76"/>
              </a:spcBef>
            </a:pPr>
            <a:r>
              <a:rPr lang="en-US" sz="1400" b="1" spc="0" dirty="0" smtClean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sz="2000" dirty="0" smtClean="0">
                <a:solidFill>
                  <a:srgbClr val="FCD5B5"/>
                </a:solidFill>
                <a:latin typeface="Calibri"/>
                <a:cs typeface="Calibri"/>
              </a:rPr>
              <a:t>GTO CP</a:t>
            </a:r>
          </a:p>
          <a:p>
            <a:pPr algn="r">
              <a:spcBef>
                <a:spcPts val="76"/>
              </a:spcBef>
            </a:pPr>
            <a:r>
              <a:rPr lang="en-US" sz="2000" dirty="0" smtClean="0">
                <a:solidFill>
                  <a:srgbClr val="FCD5B5"/>
                </a:solidFill>
                <a:latin typeface="Calibri"/>
                <a:cs typeface="Calibri"/>
              </a:rPr>
              <a:t>2017Jan06</a:t>
            </a:r>
            <a:endParaRPr lang="en-US" dirty="0" smtClean="0">
              <a:solidFill>
                <a:srgbClr val="FCD5B5"/>
              </a:solidFill>
              <a:latin typeface="Calibri"/>
              <a:cs typeface="Calibri"/>
            </a:endParaRPr>
          </a:p>
        </p:txBody>
      </p:sp>
      <p:cxnSp>
        <p:nvCxnSpPr>
          <p:cNvPr id="44" name="Straight Connector 43"/>
          <p:cNvCxnSpPr/>
          <p:nvPr/>
        </p:nvCxnSpPr>
        <p:spPr>
          <a:xfrm flipV="1">
            <a:off x="2832740" y="3379607"/>
            <a:ext cx="0" cy="1097280"/>
          </a:xfrm>
          <a:prstGeom prst="line">
            <a:avLst/>
          </a:prstGeom>
          <a:ln w="38100" cmpd="sng">
            <a:solidFill>
              <a:srgbClr val="FCD5B5"/>
            </a:solidFill>
            <a:prstDash val="soli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V="1">
            <a:off x="3158471" y="3379607"/>
            <a:ext cx="0" cy="2286000"/>
          </a:xfrm>
          <a:prstGeom prst="line">
            <a:avLst/>
          </a:prstGeom>
          <a:ln w="38100" cmpd="sng">
            <a:solidFill>
              <a:schemeClr val="accent6">
                <a:lumMod val="40000"/>
                <a:lumOff val="60000"/>
              </a:schemeClr>
            </a:solidFill>
            <a:prstDash val="soli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object 28"/>
          <p:cNvSpPr txBox="1"/>
          <p:nvPr/>
        </p:nvSpPr>
        <p:spPr>
          <a:xfrm>
            <a:off x="1528671" y="4753848"/>
            <a:ext cx="1547977" cy="1046827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>
            <a:noAutofit/>
          </a:bodyPr>
          <a:lstStyle/>
          <a:p>
            <a:pPr algn="r">
              <a:spcBef>
                <a:spcPts val="76"/>
              </a:spcBef>
            </a:pPr>
            <a:r>
              <a:rPr lang="en-US" sz="2000" dirty="0" smtClean="0">
                <a:solidFill>
                  <a:srgbClr val="FCD5B5"/>
                </a:solidFill>
                <a:latin typeface="Calibri"/>
                <a:cs typeface="Calibri"/>
              </a:rPr>
              <a:t>GTO Prop</a:t>
            </a:r>
          </a:p>
          <a:p>
            <a:pPr algn="r">
              <a:spcBef>
                <a:spcPts val="76"/>
              </a:spcBef>
            </a:pPr>
            <a:r>
              <a:rPr lang="en-US" sz="2000" dirty="0" smtClean="0">
                <a:solidFill>
                  <a:srgbClr val="FCD5B5"/>
                </a:solidFill>
                <a:latin typeface="Calibri"/>
                <a:cs typeface="Calibri"/>
              </a:rPr>
              <a:t>deadline</a:t>
            </a:r>
          </a:p>
          <a:p>
            <a:pPr algn="r">
              <a:spcBef>
                <a:spcPts val="76"/>
              </a:spcBef>
            </a:pPr>
            <a:r>
              <a:rPr lang="en-US" sz="2000" dirty="0" smtClean="0">
                <a:solidFill>
                  <a:srgbClr val="FCD5B5"/>
                </a:solidFill>
                <a:latin typeface="Calibri"/>
                <a:cs typeface="Calibri"/>
              </a:rPr>
              <a:t>2017Apr01</a:t>
            </a:r>
            <a:endParaRPr lang="en-US" dirty="0" smtClean="0">
              <a:solidFill>
                <a:srgbClr val="FCD5B5"/>
              </a:solidFill>
              <a:latin typeface="Calibri"/>
              <a:cs typeface="Calibri"/>
            </a:endParaRPr>
          </a:p>
        </p:txBody>
      </p:sp>
      <p:cxnSp>
        <p:nvCxnSpPr>
          <p:cNvPr id="47" name="Straight Connector 46"/>
          <p:cNvCxnSpPr/>
          <p:nvPr/>
        </p:nvCxnSpPr>
        <p:spPr>
          <a:xfrm flipV="1">
            <a:off x="3338776" y="3379607"/>
            <a:ext cx="0" cy="3200400"/>
          </a:xfrm>
          <a:prstGeom prst="line">
            <a:avLst/>
          </a:prstGeom>
          <a:ln w="38100" cmpd="sng">
            <a:solidFill>
              <a:schemeClr val="accent6">
                <a:lumMod val="40000"/>
                <a:lumOff val="60000"/>
              </a:schemeClr>
            </a:solidFill>
            <a:prstDash val="soli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object 28"/>
          <p:cNvSpPr txBox="1"/>
          <p:nvPr/>
        </p:nvSpPr>
        <p:spPr>
          <a:xfrm>
            <a:off x="1908987" y="1041186"/>
            <a:ext cx="1733370" cy="1013259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>
            <a:noAutofit/>
          </a:bodyPr>
          <a:lstStyle/>
          <a:p>
            <a:pPr algn="r">
              <a:spcBef>
                <a:spcPts val="76"/>
              </a:spcBef>
            </a:pPr>
            <a:r>
              <a:rPr lang="en-US" sz="1400" b="1" spc="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0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Calibri"/>
                <a:cs typeface="Calibri"/>
              </a:rPr>
              <a:t> GO CP</a:t>
            </a:r>
          </a:p>
          <a:p>
            <a:pPr algn="r">
              <a:spcBef>
                <a:spcPts val="76"/>
              </a:spcBef>
            </a:pPr>
            <a:r>
              <a:rPr lang="en-US" sz="20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Calibri"/>
                <a:cs typeface="Calibri"/>
              </a:rPr>
              <a:t>2017Nov30</a:t>
            </a:r>
          </a:p>
        </p:txBody>
      </p:sp>
      <p:cxnSp>
        <p:nvCxnSpPr>
          <p:cNvPr id="50" name="Straight Connector 49"/>
          <p:cNvCxnSpPr/>
          <p:nvPr/>
        </p:nvCxnSpPr>
        <p:spPr>
          <a:xfrm>
            <a:off x="3762746" y="1164918"/>
            <a:ext cx="0" cy="1828800"/>
          </a:xfrm>
          <a:prstGeom prst="line">
            <a:avLst/>
          </a:prstGeom>
          <a:ln w="38100" cmpd="sng">
            <a:solidFill>
              <a:schemeClr val="accent3">
                <a:lumMod val="60000"/>
                <a:lumOff val="40000"/>
              </a:schemeClr>
            </a:solidFill>
            <a:prstDash val="soli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rot="16200000" flipH="1">
            <a:off x="5294412" y="1014745"/>
            <a:ext cx="0" cy="594360"/>
          </a:xfrm>
          <a:prstGeom prst="line">
            <a:avLst/>
          </a:prstGeom>
          <a:ln w="38100" cmpd="sng">
            <a:solidFill>
              <a:schemeClr val="tx2">
                <a:lumMod val="40000"/>
                <a:lumOff val="60000"/>
              </a:schemeClr>
            </a:solidFill>
            <a:prstDash val="soli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5619555" y="1276874"/>
            <a:ext cx="0" cy="1645920"/>
          </a:xfrm>
          <a:prstGeom prst="line">
            <a:avLst/>
          </a:prstGeom>
          <a:ln w="38100" cmpd="sng">
            <a:solidFill>
              <a:srgbClr val="FFFFFF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object 28"/>
          <p:cNvSpPr txBox="1"/>
          <p:nvPr/>
        </p:nvSpPr>
        <p:spPr>
          <a:xfrm>
            <a:off x="4261449" y="4576322"/>
            <a:ext cx="1199115" cy="61323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algn="ctr">
              <a:spcBef>
                <a:spcPts val="76"/>
              </a:spcBef>
            </a:pPr>
            <a:r>
              <a:rPr lang="en-US" sz="1400" b="1" spc="0" dirty="0" smtClean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sz="2000" dirty="0">
                <a:solidFill>
                  <a:schemeClr val="bg1"/>
                </a:solidFill>
                <a:latin typeface="Calibri"/>
                <a:cs typeface="Calibri"/>
              </a:rPr>
              <a:t>l</a:t>
            </a:r>
            <a:r>
              <a:rPr sz="2000" spc="4" dirty="0" smtClean="0">
                <a:solidFill>
                  <a:schemeClr val="bg1"/>
                </a:solidFill>
                <a:latin typeface="Calibri"/>
                <a:cs typeface="Calibri"/>
              </a:rPr>
              <a:t>a</a:t>
            </a:r>
            <a:r>
              <a:rPr sz="2000" spc="0" dirty="0" smtClean="0">
                <a:solidFill>
                  <a:schemeClr val="bg1"/>
                </a:solidFill>
                <a:latin typeface="Calibri"/>
                <a:cs typeface="Calibri"/>
              </a:rPr>
              <a:t>unch</a:t>
            </a:r>
            <a:endParaRPr lang="en-US" sz="2000" spc="0" dirty="0" smtClean="0">
              <a:solidFill>
                <a:schemeClr val="bg1"/>
              </a:solidFill>
              <a:latin typeface="Calibri"/>
              <a:cs typeface="Calibri"/>
            </a:endParaRPr>
          </a:p>
          <a:p>
            <a:pPr algn="ctr">
              <a:spcBef>
                <a:spcPts val="76"/>
              </a:spcBef>
            </a:pPr>
            <a:r>
              <a:rPr lang="en-US" sz="2000" dirty="0" smtClean="0">
                <a:solidFill>
                  <a:schemeClr val="bg1"/>
                </a:solidFill>
                <a:latin typeface="Calibri"/>
                <a:cs typeface="Calibri"/>
              </a:rPr>
              <a:t>2018Oc</a:t>
            </a:r>
            <a:r>
              <a:rPr lang="en-US" sz="2000" spc="4" dirty="0" smtClean="0">
                <a:solidFill>
                  <a:schemeClr val="bg1"/>
                </a:solidFill>
                <a:latin typeface="Calibri"/>
                <a:cs typeface="Calibri"/>
              </a:rPr>
              <a:t>t</a:t>
            </a:r>
            <a:endParaRPr sz="20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63" name="object 28"/>
          <p:cNvSpPr txBox="1"/>
          <p:nvPr/>
        </p:nvSpPr>
        <p:spPr>
          <a:xfrm>
            <a:off x="418449" y="5805120"/>
            <a:ext cx="2754824" cy="1046827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>
            <a:noAutofit/>
          </a:bodyPr>
          <a:lstStyle/>
          <a:p>
            <a:pPr algn="r">
              <a:spcBef>
                <a:spcPts val="76"/>
              </a:spcBef>
            </a:pPr>
            <a:r>
              <a:rPr lang="en-US" sz="2000" dirty="0" smtClean="0">
                <a:solidFill>
                  <a:srgbClr val="FCD5B5"/>
                </a:solidFill>
                <a:latin typeface="Calibri"/>
                <a:cs typeface="Calibri"/>
              </a:rPr>
              <a:t>GTO Cy1</a:t>
            </a:r>
          </a:p>
          <a:p>
            <a:pPr algn="r">
              <a:spcBef>
                <a:spcPts val="76"/>
              </a:spcBef>
            </a:pPr>
            <a:r>
              <a:rPr lang="en-US" sz="2000" dirty="0" smtClean="0">
                <a:solidFill>
                  <a:srgbClr val="FCD5B5"/>
                </a:solidFill>
                <a:latin typeface="Calibri"/>
                <a:cs typeface="Calibri"/>
              </a:rPr>
              <a:t>observations finalized</a:t>
            </a:r>
          </a:p>
          <a:p>
            <a:pPr algn="r">
              <a:spcBef>
                <a:spcPts val="76"/>
              </a:spcBef>
            </a:pPr>
            <a:r>
              <a:rPr lang="en-US" sz="2000" dirty="0" smtClean="0">
                <a:solidFill>
                  <a:srgbClr val="FCD5B5"/>
                </a:solidFill>
                <a:latin typeface="Calibri"/>
                <a:cs typeface="Calibri"/>
              </a:rPr>
              <a:t>No later than June 15</a:t>
            </a:r>
            <a:endParaRPr lang="en-US" dirty="0" smtClean="0">
              <a:solidFill>
                <a:srgbClr val="FCD5B5"/>
              </a:solidFill>
              <a:latin typeface="Calibri"/>
              <a:cs typeface="Calibri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83BF8-FB3E-2A4F-814C-66C0EA10A359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61" name="object 28"/>
          <p:cNvSpPr txBox="1"/>
          <p:nvPr/>
        </p:nvSpPr>
        <p:spPr>
          <a:xfrm>
            <a:off x="868563" y="2054445"/>
            <a:ext cx="1366658" cy="619053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>
            <a:noAutofit/>
          </a:bodyPr>
          <a:lstStyle/>
          <a:p>
            <a:pPr algn="r">
              <a:spcBef>
                <a:spcPts val="76"/>
              </a:spcBef>
            </a:pPr>
            <a:r>
              <a:rPr lang="en-US" sz="1400" b="1" spc="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0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000" dirty="0" smtClean="0">
                <a:solidFill>
                  <a:srgbClr val="FF0000"/>
                </a:solidFill>
                <a:latin typeface="Calibri"/>
                <a:cs typeface="Calibri"/>
              </a:rPr>
              <a:t>We are here</a:t>
            </a:r>
          </a:p>
        </p:txBody>
      </p:sp>
      <p:cxnSp>
        <p:nvCxnSpPr>
          <p:cNvPr id="62" name="Straight Connector 61"/>
          <p:cNvCxnSpPr/>
          <p:nvPr/>
        </p:nvCxnSpPr>
        <p:spPr>
          <a:xfrm>
            <a:off x="2423809" y="2405894"/>
            <a:ext cx="0" cy="548640"/>
          </a:xfrm>
          <a:prstGeom prst="line">
            <a:avLst/>
          </a:prstGeom>
          <a:ln w="38100" cmpd="sng">
            <a:solidFill>
              <a:srgbClr val="FF0000"/>
            </a:solidFill>
            <a:prstDash val="soli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object 28"/>
          <p:cNvSpPr txBox="1"/>
          <p:nvPr/>
        </p:nvSpPr>
        <p:spPr>
          <a:xfrm>
            <a:off x="3441733" y="1041186"/>
            <a:ext cx="1733370" cy="1013259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>
            <a:noAutofit/>
          </a:bodyPr>
          <a:lstStyle/>
          <a:p>
            <a:pPr algn="ctr">
              <a:spcBef>
                <a:spcPts val="76"/>
              </a:spcBef>
            </a:pPr>
            <a:r>
              <a:rPr lang="en-US" sz="1400" b="1" spc="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0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17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Calibri"/>
                <a:cs typeface="Calibri"/>
              </a:rPr>
              <a:t>GO </a:t>
            </a:r>
            <a:r>
              <a:rPr lang="en-US" sz="1700" dirty="0">
                <a:solidFill>
                  <a:schemeClr val="accent3">
                    <a:lumMod val="60000"/>
                    <a:lumOff val="40000"/>
                  </a:schemeClr>
                </a:solidFill>
                <a:latin typeface="Calibri"/>
                <a:cs typeface="Calibri"/>
              </a:rPr>
              <a:t>C</a:t>
            </a:r>
            <a:r>
              <a:rPr lang="en-US" sz="17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Calibri"/>
                <a:cs typeface="Calibri"/>
              </a:rPr>
              <a:t>y1</a:t>
            </a:r>
          </a:p>
          <a:p>
            <a:pPr algn="ctr">
              <a:spcBef>
                <a:spcPts val="76"/>
              </a:spcBef>
            </a:pPr>
            <a:r>
              <a:rPr lang="en-US" sz="1700" dirty="0">
                <a:solidFill>
                  <a:schemeClr val="accent3">
                    <a:lumMod val="60000"/>
                    <a:lumOff val="40000"/>
                  </a:schemeClr>
                </a:solidFill>
                <a:latin typeface="Calibri"/>
                <a:cs typeface="Calibri"/>
              </a:rPr>
              <a:t>d</a:t>
            </a:r>
            <a:r>
              <a:rPr lang="en-US" sz="17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Calibri"/>
                <a:cs typeface="Calibri"/>
              </a:rPr>
              <a:t>eadline</a:t>
            </a:r>
          </a:p>
          <a:p>
            <a:pPr algn="ctr">
              <a:spcBef>
                <a:spcPts val="76"/>
              </a:spcBef>
            </a:pPr>
            <a:r>
              <a:rPr lang="en-US" sz="17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Calibri"/>
                <a:cs typeface="Calibri"/>
              </a:rPr>
              <a:t>2018Mar0</a:t>
            </a:r>
            <a:r>
              <a:rPr lang="en-US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Calibri"/>
                <a:cs typeface="Calibri"/>
              </a:rPr>
              <a:t>2</a:t>
            </a:r>
          </a:p>
        </p:txBody>
      </p:sp>
      <p:cxnSp>
        <p:nvCxnSpPr>
          <p:cNvPr id="53" name="Straight Connector 52"/>
          <p:cNvCxnSpPr/>
          <p:nvPr/>
        </p:nvCxnSpPr>
        <p:spPr>
          <a:xfrm>
            <a:off x="4286654" y="2079318"/>
            <a:ext cx="0" cy="914400"/>
          </a:xfrm>
          <a:prstGeom prst="line">
            <a:avLst/>
          </a:prstGeom>
          <a:ln w="38100" cmpd="sng">
            <a:solidFill>
              <a:srgbClr val="C3D69B"/>
            </a:solidFill>
            <a:prstDash val="soli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object 28"/>
          <p:cNvSpPr txBox="1"/>
          <p:nvPr/>
        </p:nvSpPr>
        <p:spPr>
          <a:xfrm>
            <a:off x="3998925" y="2130184"/>
            <a:ext cx="1733370" cy="76843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>
            <a:noAutofit/>
          </a:bodyPr>
          <a:lstStyle/>
          <a:p>
            <a:pPr algn="ctr">
              <a:spcBef>
                <a:spcPts val="76"/>
              </a:spcBef>
            </a:pPr>
            <a:r>
              <a:rPr lang="en-US" sz="1400" b="1" spc="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0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Calibri"/>
                <a:cs typeface="Calibri"/>
              </a:rPr>
              <a:t> TAC</a:t>
            </a:r>
          </a:p>
          <a:p>
            <a:pPr algn="ctr">
              <a:spcBef>
                <a:spcPts val="76"/>
              </a:spcBef>
            </a:pPr>
            <a:r>
              <a:rPr lang="en-US" sz="20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Calibri"/>
                <a:cs typeface="Calibri"/>
              </a:rPr>
              <a:t>2018May</a:t>
            </a:r>
          </a:p>
        </p:txBody>
      </p:sp>
      <p:cxnSp>
        <p:nvCxnSpPr>
          <p:cNvPr id="64" name="Straight Connector 63"/>
          <p:cNvCxnSpPr/>
          <p:nvPr/>
        </p:nvCxnSpPr>
        <p:spPr>
          <a:xfrm>
            <a:off x="4562932" y="2755824"/>
            <a:ext cx="0" cy="228600"/>
          </a:xfrm>
          <a:prstGeom prst="line">
            <a:avLst/>
          </a:prstGeom>
          <a:ln w="38100" cmpd="sng">
            <a:solidFill>
              <a:srgbClr val="C3D69B"/>
            </a:solidFill>
            <a:prstDash val="soli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 flipH="1">
            <a:off x="4873130" y="1268248"/>
            <a:ext cx="1383" cy="822960"/>
          </a:xfrm>
          <a:prstGeom prst="line">
            <a:avLst/>
          </a:prstGeom>
          <a:ln w="38100" cmpd="sng">
            <a:solidFill>
              <a:srgbClr val="FFFFFF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object 28"/>
          <p:cNvSpPr txBox="1"/>
          <p:nvPr/>
        </p:nvSpPr>
        <p:spPr>
          <a:xfrm>
            <a:off x="5790590" y="4250052"/>
            <a:ext cx="2826360" cy="1355401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76"/>
              </a:spcBef>
            </a:pPr>
            <a:r>
              <a:rPr lang="en-US" sz="1400" b="1" spc="0" dirty="0" smtClean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sz="2400" dirty="0" smtClean="0">
                <a:solidFill>
                  <a:schemeClr val="bg1"/>
                </a:solidFill>
                <a:latin typeface="Calibri"/>
                <a:cs typeface="Calibri"/>
              </a:rPr>
              <a:t>JWST Cycle 1 proposal review schedule</a:t>
            </a:r>
            <a:r>
              <a:rPr lang="en-US" sz="2400" b="1" dirty="0" smtClean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endParaRPr lang="en-US" sz="2400" dirty="0" smtClean="0">
              <a:solidFill>
                <a:schemeClr val="bg1"/>
              </a:solidFill>
              <a:latin typeface="Calibri"/>
              <a:cs typeface="Calibri"/>
            </a:endParaRPr>
          </a:p>
          <a:p>
            <a:pPr>
              <a:spcBef>
                <a:spcPts val="76"/>
              </a:spcBef>
            </a:pPr>
            <a:endParaRPr lang="en-US" sz="2000" dirty="0" smtClean="0">
              <a:solidFill>
                <a:schemeClr val="bg1"/>
              </a:solidFill>
              <a:latin typeface="Calibri"/>
              <a:cs typeface="Calibri"/>
            </a:endParaRPr>
          </a:p>
        </p:txBody>
      </p:sp>
      <p:cxnSp>
        <p:nvCxnSpPr>
          <p:cNvPr id="74" name="Straight Connector 73"/>
          <p:cNvCxnSpPr/>
          <p:nvPr/>
        </p:nvCxnSpPr>
        <p:spPr>
          <a:xfrm rot="16200000" flipH="1">
            <a:off x="6241748" y="1331640"/>
            <a:ext cx="0" cy="1188720"/>
          </a:xfrm>
          <a:prstGeom prst="line">
            <a:avLst/>
          </a:prstGeom>
          <a:ln w="38100" cmpd="sng">
            <a:solidFill>
              <a:schemeClr val="accent6">
                <a:lumMod val="40000"/>
                <a:lumOff val="60000"/>
              </a:schemeClr>
            </a:solidFill>
            <a:prstDash val="soli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6" name="object 28"/>
          <p:cNvSpPr txBox="1"/>
          <p:nvPr/>
        </p:nvSpPr>
        <p:spPr>
          <a:xfrm>
            <a:off x="5654620" y="2131624"/>
            <a:ext cx="2770143" cy="595232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76"/>
              </a:spcBef>
            </a:pPr>
            <a:r>
              <a:rPr lang="en-US" sz="2000" dirty="0">
                <a:solidFill>
                  <a:schemeClr val="bg1"/>
                </a:solidFill>
                <a:latin typeface="Calibri"/>
                <a:cs typeface="Calibri"/>
              </a:rPr>
              <a:t>C</a:t>
            </a:r>
            <a:r>
              <a:rPr lang="en-US" sz="2000" dirty="0" smtClean="0">
                <a:solidFill>
                  <a:schemeClr val="bg1"/>
                </a:solidFill>
                <a:latin typeface="Calibri"/>
                <a:cs typeface="Calibri"/>
              </a:rPr>
              <a:t>ycle 1 science - </a:t>
            </a:r>
          </a:p>
          <a:p>
            <a:pPr>
              <a:spcBef>
                <a:spcPts val="76"/>
              </a:spcBef>
            </a:pPr>
            <a:r>
              <a:rPr lang="en-US" sz="2000" dirty="0">
                <a:solidFill>
                  <a:schemeClr val="bg1"/>
                </a:solidFill>
                <a:latin typeface="Calibri"/>
                <a:cs typeface="Calibri"/>
              </a:rPr>
              <a:t>	</a:t>
            </a:r>
            <a:r>
              <a:rPr lang="en-US" sz="2000" dirty="0" smtClean="0">
                <a:solidFill>
                  <a:schemeClr val="bg1"/>
                </a:solidFill>
                <a:latin typeface="Calibri"/>
                <a:cs typeface="Calibri"/>
              </a:rPr>
              <a:t>April 2019 </a:t>
            </a:r>
          </a:p>
          <a:p>
            <a:pPr>
              <a:spcBef>
                <a:spcPts val="76"/>
              </a:spcBef>
            </a:pPr>
            <a:r>
              <a:rPr lang="en-US" sz="2000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Calibri"/>
                <a:cs typeface="Calibri"/>
              </a:rPr>
              <a:t>GTO</a:t>
            </a:r>
            <a:r>
              <a:rPr lang="en-US" sz="200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sz="2000" dirty="0" smtClean="0">
                <a:solidFill>
                  <a:schemeClr val="bg1"/>
                </a:solidFill>
                <a:latin typeface="Calibri"/>
                <a:cs typeface="Calibri"/>
              </a:rPr>
              <a:t>&amp; </a:t>
            </a:r>
            <a:r>
              <a:rPr lang="en-US" sz="20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Calibri"/>
                <a:cs typeface="Calibri"/>
              </a:rPr>
              <a:t>GO</a:t>
            </a:r>
            <a:endParaRPr lang="en-US" sz="2000" spc="4" dirty="0" smtClean="0">
              <a:solidFill>
                <a:schemeClr val="accent3">
                  <a:lumMod val="60000"/>
                  <a:lumOff val="40000"/>
                </a:schemeClr>
              </a:solidFill>
              <a:latin typeface="Calibri"/>
              <a:cs typeface="Calibri"/>
            </a:endParaRPr>
          </a:p>
        </p:txBody>
      </p:sp>
      <p:cxnSp>
        <p:nvCxnSpPr>
          <p:cNvPr id="79" name="Straight Connector 78"/>
          <p:cNvCxnSpPr/>
          <p:nvPr/>
        </p:nvCxnSpPr>
        <p:spPr>
          <a:xfrm rot="16200000" flipH="1">
            <a:off x="6241748" y="1535824"/>
            <a:ext cx="0" cy="1188720"/>
          </a:xfrm>
          <a:prstGeom prst="line">
            <a:avLst/>
          </a:prstGeom>
          <a:ln w="38100" cmpd="sng">
            <a:solidFill>
              <a:schemeClr val="accent3">
                <a:lumMod val="60000"/>
                <a:lumOff val="40000"/>
              </a:schemeClr>
            </a:solidFill>
            <a:prstDash val="soli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0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r>
              <a:rPr lang="en-US" dirty="0" smtClean="0"/>
              <a:t>ESAC September 26 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6893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JWST GO Program Types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5310333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We anticipate that JWST GO size categories will include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Small, Medium, Large, Very Large</a:t>
            </a:r>
          </a:p>
          <a:p>
            <a:r>
              <a:rPr lang="en-US" dirty="0">
                <a:solidFill>
                  <a:schemeClr val="bg1"/>
                </a:solidFill>
              </a:rPr>
              <a:t>We anticipate a balanced distribution in program sizes over all JWST cycles</a:t>
            </a:r>
          </a:p>
          <a:p>
            <a:pPr lvl="1"/>
            <a:r>
              <a:rPr lang="en-US" dirty="0" smtClean="0">
                <a:solidFill>
                  <a:srgbClr val="FFFF00"/>
                </a:solidFill>
              </a:rPr>
              <a:t>Small/Medium/Large in early cycles</a:t>
            </a:r>
          </a:p>
          <a:p>
            <a:pPr lvl="1"/>
            <a:r>
              <a:rPr lang="en-US" dirty="0">
                <a:solidFill>
                  <a:srgbClr val="FFFF00"/>
                </a:solidFill>
              </a:rPr>
              <a:t>T</a:t>
            </a:r>
            <a:r>
              <a:rPr lang="en-US" dirty="0" smtClean="0">
                <a:solidFill>
                  <a:srgbClr val="FFFF00"/>
                </a:solidFill>
              </a:rPr>
              <a:t>he </a:t>
            </a:r>
            <a:r>
              <a:rPr lang="en-US" dirty="0">
                <a:solidFill>
                  <a:srgbClr val="FFFF00"/>
                </a:solidFill>
              </a:rPr>
              <a:t>majority of time will likely be allocated to </a:t>
            </a:r>
            <a:r>
              <a:rPr lang="en-US" dirty="0" smtClean="0">
                <a:solidFill>
                  <a:srgbClr val="FFFF00"/>
                </a:solidFill>
              </a:rPr>
              <a:t>Small </a:t>
            </a:r>
            <a:r>
              <a:rPr lang="en-US" dirty="0">
                <a:solidFill>
                  <a:srgbClr val="FFFF00"/>
                </a:solidFill>
              </a:rPr>
              <a:t>programs </a:t>
            </a:r>
            <a:endParaRPr lang="en-US" dirty="0" smtClean="0">
              <a:solidFill>
                <a:srgbClr val="FFFF00"/>
              </a:solidFill>
            </a:endParaRPr>
          </a:p>
          <a:p>
            <a:pPr lvl="2"/>
            <a:r>
              <a:rPr lang="en-US" dirty="0" smtClean="0">
                <a:solidFill>
                  <a:srgbClr val="FFFF00"/>
                </a:solidFill>
              </a:rPr>
              <a:t>But there will be no cap on program size</a:t>
            </a:r>
            <a:endParaRPr lang="en-US" dirty="0">
              <a:solidFill>
                <a:srgbClr val="FFFF00"/>
              </a:solidFill>
            </a:endParaRPr>
          </a:p>
          <a:p>
            <a:pPr lvl="1"/>
            <a:r>
              <a:rPr lang="en-US" dirty="0">
                <a:solidFill>
                  <a:schemeClr val="bg1"/>
                </a:solidFill>
              </a:rPr>
              <a:t> Very Large programs will </a:t>
            </a:r>
            <a:r>
              <a:rPr lang="en-US" dirty="0" smtClean="0">
                <a:solidFill>
                  <a:schemeClr val="bg1"/>
                </a:solidFill>
              </a:rPr>
              <a:t>be </a:t>
            </a:r>
            <a:r>
              <a:rPr lang="en-US" dirty="0">
                <a:solidFill>
                  <a:schemeClr val="bg1"/>
                </a:solidFill>
              </a:rPr>
              <a:t>introduced in later </a:t>
            </a:r>
            <a:r>
              <a:rPr lang="en-US" dirty="0" smtClean="0">
                <a:solidFill>
                  <a:schemeClr val="bg1"/>
                </a:solidFill>
              </a:rPr>
              <a:t>cycles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We also anticipate </a:t>
            </a:r>
            <a:r>
              <a:rPr lang="en-US" dirty="0" err="1" smtClean="0">
                <a:solidFill>
                  <a:schemeClr val="bg1"/>
                </a:solidFill>
              </a:rPr>
              <a:t>specialised</a:t>
            </a:r>
            <a:r>
              <a:rPr lang="en-US" dirty="0" smtClean="0">
                <a:solidFill>
                  <a:schemeClr val="bg1"/>
                </a:solidFill>
              </a:rPr>
              <a:t> categories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Long-term programs </a:t>
            </a:r>
            <a:r>
              <a:rPr lang="en-US" dirty="0" smtClean="0">
                <a:solidFill>
                  <a:schemeClr val="bg1"/>
                </a:solidFill>
                <a:sym typeface="Wingdings" panose="05000000000000000000" pitchFamily="2" charset="2"/>
              </a:rPr>
              <a:t> Regular/Medium programs whose science requires observations in future cycles (astrometry, variability)</a:t>
            </a:r>
          </a:p>
          <a:p>
            <a:pPr lvl="1"/>
            <a:r>
              <a:rPr lang="en-US" dirty="0" err="1" smtClean="0">
                <a:solidFill>
                  <a:schemeClr val="bg1"/>
                </a:solidFill>
              </a:rPr>
              <a:t>ToO</a:t>
            </a:r>
            <a:r>
              <a:rPr lang="en-US" dirty="0" smtClean="0">
                <a:solidFill>
                  <a:schemeClr val="bg1"/>
                </a:solidFill>
              </a:rPr>
              <a:t> programs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Treasury/Legacy programs </a:t>
            </a:r>
            <a:r>
              <a:rPr lang="en-US" dirty="0" smtClean="0">
                <a:solidFill>
                  <a:schemeClr val="bg1"/>
                </a:solidFill>
                <a:sym typeface="Wingdings" panose="05000000000000000000" pitchFamily="2" charset="2"/>
              </a:rPr>
              <a:t> large-scale programs with broad science reach and emphasis on providing higher-level data products for the community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Joint programs with other facilities will not be available until Cycle 2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JWST will offer limited coordinated science parallels in Cycle 1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Pure parallel GO programs will be also available 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JWST will also accept proposals for archival &amp; theory research programs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dirty="0" err="1" smtClean="0">
                <a:solidFill>
                  <a:schemeClr val="bg1"/>
                </a:solidFill>
              </a:rPr>
              <a:t>STScI</a:t>
            </a:r>
            <a:r>
              <a:rPr lang="en-US" dirty="0" smtClean="0">
                <a:solidFill>
                  <a:schemeClr val="bg1"/>
                </a:solidFill>
              </a:rPr>
              <a:t> is continuing to refine these concepts in consultation with the JSTAC.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83BF8-FB3E-2A4F-814C-66C0EA10A359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951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896961"/>
            <a:ext cx="7772400" cy="1470025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JWST and HST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83BF8-FB3E-2A4F-814C-66C0EA10A359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3247390"/>
            <a:ext cx="4145280" cy="3108960"/>
          </a:xfrm>
          <a:prstGeom prst="rect">
            <a:avLst/>
          </a:prstGeom>
        </p:spPr>
      </p:pic>
      <p:sp>
        <p:nvSpPr>
          <p:cNvPr id="7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r>
              <a:rPr lang="en-US" dirty="0" smtClean="0"/>
              <a:t>ESAC September 26 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7184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38"/>
          <p:cNvSpPr/>
          <p:nvPr/>
        </p:nvSpPr>
        <p:spPr>
          <a:xfrm>
            <a:off x="7304532" y="343221"/>
            <a:ext cx="576072" cy="7528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" name="object 55"/>
          <p:cNvSpPr/>
          <p:nvPr/>
        </p:nvSpPr>
        <p:spPr>
          <a:xfrm>
            <a:off x="1821505" y="3070517"/>
            <a:ext cx="1645920" cy="76200"/>
          </a:xfrm>
          <a:custGeom>
            <a:avLst/>
            <a:gdLst/>
            <a:ahLst/>
            <a:cxnLst/>
            <a:rect l="l" t="t" r="r" b="b"/>
            <a:pathLst>
              <a:path w="1219200" h="76200">
                <a:moveTo>
                  <a:pt x="0" y="76200"/>
                </a:moveTo>
                <a:lnTo>
                  <a:pt x="1219200" y="76200"/>
                </a:lnTo>
                <a:lnTo>
                  <a:pt x="1219200" y="0"/>
                </a:lnTo>
                <a:lnTo>
                  <a:pt x="0" y="0"/>
                </a:lnTo>
                <a:lnTo>
                  <a:pt x="0" y="76200"/>
                </a:lnTo>
                <a:close/>
              </a:path>
            </a:pathLst>
          </a:custGeom>
          <a:solidFill>
            <a:srgbClr val="7F7F7F"/>
          </a:solidFill>
          <a:ln>
            <a:solidFill>
              <a:srgbClr val="7F7F7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7" name="object 12"/>
          <p:cNvSpPr txBox="1"/>
          <p:nvPr/>
        </p:nvSpPr>
        <p:spPr>
          <a:xfrm>
            <a:off x="366712" y="3065719"/>
            <a:ext cx="1212088" cy="76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600"/>
              </a:lnSpc>
            </a:pPr>
            <a:endParaRPr sz="600"/>
          </a:p>
        </p:txBody>
      </p:sp>
      <p:sp>
        <p:nvSpPr>
          <p:cNvPr id="68" name="object 11"/>
          <p:cNvSpPr txBox="1"/>
          <p:nvPr/>
        </p:nvSpPr>
        <p:spPr>
          <a:xfrm>
            <a:off x="175585" y="3065719"/>
            <a:ext cx="1645920" cy="76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600"/>
              </a:lnSpc>
            </a:pPr>
            <a:endParaRPr sz="600"/>
          </a:p>
        </p:txBody>
      </p:sp>
      <p:sp>
        <p:nvSpPr>
          <p:cNvPr id="75" name="object 4"/>
          <p:cNvSpPr txBox="1"/>
          <p:nvPr/>
        </p:nvSpPr>
        <p:spPr>
          <a:xfrm>
            <a:off x="5657850" y="2980852"/>
            <a:ext cx="1229551" cy="3736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7" name="object 2"/>
          <p:cNvSpPr txBox="1"/>
          <p:nvPr/>
        </p:nvSpPr>
        <p:spPr>
          <a:xfrm>
            <a:off x="8112125" y="2980852"/>
            <a:ext cx="1009651" cy="3736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1" name="TextBox 80"/>
          <p:cNvSpPr txBox="1"/>
          <p:nvPr/>
        </p:nvSpPr>
        <p:spPr>
          <a:xfrm>
            <a:off x="4357201" y="4411918"/>
            <a:ext cx="606167" cy="1637348"/>
          </a:xfrm>
          <a:prstGeom prst="star4">
            <a:avLst>
              <a:gd name="adj" fmla="val 15817"/>
            </a:avLst>
          </a:prstGeom>
          <a:solidFill>
            <a:srgbClr val="FFFFFF"/>
          </a:solidFill>
          <a:ln>
            <a:solidFill>
              <a:srgbClr val="FFFFFF"/>
            </a:solidFill>
          </a:ln>
        </p:spPr>
        <p:txBody>
          <a:bodyPr wrap="square" rtlCol="0">
            <a:spAutoFit/>
          </a:bodyPr>
          <a:lstStyle/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94" name="object 28"/>
          <p:cNvSpPr txBox="1"/>
          <p:nvPr/>
        </p:nvSpPr>
        <p:spPr>
          <a:xfrm>
            <a:off x="2913555" y="4298710"/>
            <a:ext cx="1733371" cy="1013259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>
            <a:noAutofit/>
          </a:bodyPr>
          <a:lstStyle/>
          <a:p>
            <a:pPr algn="ctr">
              <a:spcBef>
                <a:spcPts val="76"/>
              </a:spcBef>
            </a:pPr>
            <a:r>
              <a:rPr lang="en-US" sz="1400" b="1" spc="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0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Calibri"/>
                <a:cs typeface="Calibri"/>
              </a:rPr>
              <a:t> GO </a:t>
            </a:r>
            <a:r>
              <a:rPr lang="en-US" sz="2000" dirty="0">
                <a:solidFill>
                  <a:schemeClr val="accent3">
                    <a:lumMod val="60000"/>
                    <a:lumOff val="40000"/>
                  </a:schemeClr>
                </a:solidFill>
                <a:latin typeface="Calibri"/>
                <a:cs typeface="Calibri"/>
              </a:rPr>
              <a:t>C</a:t>
            </a:r>
            <a:r>
              <a:rPr lang="en-US" sz="20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Calibri"/>
                <a:cs typeface="Calibri"/>
              </a:rPr>
              <a:t>y1</a:t>
            </a:r>
          </a:p>
          <a:p>
            <a:pPr algn="ctr">
              <a:spcBef>
                <a:spcPts val="76"/>
              </a:spcBef>
            </a:pPr>
            <a:r>
              <a:rPr lang="en-US" sz="2000" dirty="0">
                <a:solidFill>
                  <a:schemeClr val="accent3">
                    <a:lumMod val="60000"/>
                    <a:lumOff val="40000"/>
                  </a:schemeClr>
                </a:solidFill>
                <a:latin typeface="Calibri"/>
                <a:cs typeface="Calibri"/>
              </a:rPr>
              <a:t>d</a:t>
            </a:r>
            <a:r>
              <a:rPr lang="en-US" sz="20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Calibri"/>
                <a:cs typeface="Calibri"/>
              </a:rPr>
              <a:t>eadline</a:t>
            </a:r>
          </a:p>
          <a:p>
            <a:pPr algn="ctr">
              <a:spcBef>
                <a:spcPts val="76"/>
              </a:spcBef>
            </a:pPr>
            <a:r>
              <a:rPr lang="en-US" sz="20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Calibri"/>
                <a:cs typeface="Calibri"/>
              </a:rPr>
              <a:t>2/2018</a:t>
            </a:r>
          </a:p>
        </p:txBody>
      </p:sp>
      <p:sp>
        <p:nvSpPr>
          <p:cNvPr id="102" name="object 25"/>
          <p:cNvSpPr txBox="1"/>
          <p:nvPr/>
        </p:nvSpPr>
        <p:spPr>
          <a:xfrm>
            <a:off x="5744918" y="3219040"/>
            <a:ext cx="552853" cy="2037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algn="ctr">
              <a:lnSpc>
                <a:spcPts val="1535"/>
              </a:lnSpc>
              <a:spcBef>
                <a:spcPts val="76"/>
              </a:spcBef>
            </a:pPr>
            <a:r>
              <a:rPr lang="en-US" i="1" dirty="0" smtClean="0">
                <a:solidFill>
                  <a:srgbClr val="FFFFFF"/>
                </a:solidFill>
                <a:latin typeface="Calibri"/>
                <a:cs typeface="Calibri"/>
              </a:rPr>
              <a:t>2019</a:t>
            </a:r>
          </a:p>
          <a:p>
            <a:pPr marL="12700" algn="ctr">
              <a:lnSpc>
                <a:spcPts val="1535"/>
              </a:lnSpc>
              <a:spcBef>
                <a:spcPts val="76"/>
              </a:spcBef>
            </a:pPr>
            <a:endParaRPr sz="1600" dirty="0">
              <a:solidFill>
                <a:srgbClr val="FFFFFF"/>
              </a:solidFill>
              <a:latin typeface="Times New Roman"/>
              <a:cs typeface="Times New Roman"/>
            </a:endParaRPr>
          </a:p>
        </p:txBody>
      </p:sp>
      <p:sp>
        <p:nvSpPr>
          <p:cNvPr id="103" name="object 25"/>
          <p:cNvSpPr txBox="1"/>
          <p:nvPr/>
        </p:nvSpPr>
        <p:spPr>
          <a:xfrm>
            <a:off x="2091612" y="3219040"/>
            <a:ext cx="552853" cy="2037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algn="ctr">
              <a:lnSpc>
                <a:spcPts val="1535"/>
              </a:lnSpc>
              <a:spcBef>
                <a:spcPts val="76"/>
              </a:spcBef>
            </a:pPr>
            <a:r>
              <a:rPr lang="en-US" i="1" dirty="0" smtClean="0">
                <a:solidFill>
                  <a:srgbClr val="FFFFFF"/>
                </a:solidFill>
                <a:latin typeface="Calibri"/>
                <a:cs typeface="Calibri"/>
              </a:rPr>
              <a:t>2017</a:t>
            </a:r>
          </a:p>
          <a:p>
            <a:pPr marL="12700" algn="ctr">
              <a:lnSpc>
                <a:spcPts val="1535"/>
              </a:lnSpc>
              <a:spcBef>
                <a:spcPts val="76"/>
              </a:spcBef>
            </a:pPr>
            <a:endParaRPr sz="1600" dirty="0">
              <a:solidFill>
                <a:srgbClr val="FFFFFF"/>
              </a:solidFill>
              <a:latin typeface="Times New Roman"/>
              <a:cs typeface="Times New Roman"/>
            </a:endParaRPr>
          </a:p>
        </p:txBody>
      </p:sp>
      <p:sp>
        <p:nvSpPr>
          <p:cNvPr id="104" name="object 25"/>
          <p:cNvSpPr txBox="1"/>
          <p:nvPr/>
        </p:nvSpPr>
        <p:spPr>
          <a:xfrm>
            <a:off x="775142" y="3219039"/>
            <a:ext cx="552853" cy="2037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algn="ctr">
              <a:lnSpc>
                <a:spcPts val="1535"/>
              </a:lnSpc>
              <a:spcBef>
                <a:spcPts val="76"/>
              </a:spcBef>
            </a:pPr>
            <a:r>
              <a:rPr lang="en-US" i="1" dirty="0" smtClean="0">
                <a:solidFill>
                  <a:srgbClr val="FFFFFF"/>
                </a:solidFill>
                <a:latin typeface="Calibri"/>
                <a:cs typeface="Calibri"/>
              </a:rPr>
              <a:t>2016</a:t>
            </a:r>
          </a:p>
          <a:p>
            <a:pPr marL="12700" algn="ctr">
              <a:lnSpc>
                <a:spcPts val="1535"/>
              </a:lnSpc>
              <a:spcBef>
                <a:spcPts val="76"/>
              </a:spcBef>
            </a:pPr>
            <a:endParaRPr sz="1600" dirty="0">
              <a:solidFill>
                <a:srgbClr val="FFFFFF"/>
              </a:solidFill>
              <a:latin typeface="Times New Roman"/>
              <a:cs typeface="Times New Roman"/>
            </a:endParaRPr>
          </a:p>
        </p:txBody>
      </p:sp>
      <p:sp>
        <p:nvSpPr>
          <p:cNvPr id="105" name="object 25"/>
          <p:cNvSpPr txBox="1"/>
          <p:nvPr/>
        </p:nvSpPr>
        <p:spPr>
          <a:xfrm>
            <a:off x="7653215" y="3210276"/>
            <a:ext cx="552853" cy="2037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algn="ctr">
              <a:lnSpc>
                <a:spcPts val="1535"/>
              </a:lnSpc>
              <a:spcBef>
                <a:spcPts val="76"/>
              </a:spcBef>
            </a:pPr>
            <a:r>
              <a:rPr lang="en-US" i="1" dirty="0" smtClean="0">
                <a:solidFill>
                  <a:srgbClr val="FFFFFF"/>
                </a:solidFill>
                <a:latin typeface="Calibri"/>
                <a:cs typeface="Calibri"/>
              </a:rPr>
              <a:t>2020</a:t>
            </a:r>
          </a:p>
          <a:p>
            <a:pPr marL="12700" algn="ctr">
              <a:lnSpc>
                <a:spcPts val="1535"/>
              </a:lnSpc>
              <a:spcBef>
                <a:spcPts val="76"/>
              </a:spcBef>
            </a:pPr>
            <a:endParaRPr sz="1600" dirty="0">
              <a:solidFill>
                <a:srgbClr val="FFFFFF"/>
              </a:solidFill>
              <a:latin typeface="Times New Roman"/>
              <a:cs typeface="Times New Roman"/>
            </a:endParaRPr>
          </a:p>
        </p:txBody>
      </p:sp>
      <p:sp>
        <p:nvSpPr>
          <p:cNvPr id="107" name="object 25"/>
          <p:cNvSpPr txBox="1"/>
          <p:nvPr/>
        </p:nvSpPr>
        <p:spPr>
          <a:xfrm>
            <a:off x="4452527" y="3219040"/>
            <a:ext cx="552853" cy="2037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algn="ctr">
              <a:lnSpc>
                <a:spcPts val="1535"/>
              </a:lnSpc>
              <a:spcBef>
                <a:spcPts val="76"/>
              </a:spcBef>
            </a:pPr>
            <a:r>
              <a:rPr lang="en-US" i="1" dirty="0" smtClean="0">
                <a:solidFill>
                  <a:srgbClr val="FFFFFF"/>
                </a:solidFill>
                <a:latin typeface="Calibri"/>
                <a:cs typeface="Calibri"/>
              </a:rPr>
              <a:t>2018</a:t>
            </a:r>
          </a:p>
          <a:p>
            <a:pPr marL="12700" algn="ctr">
              <a:lnSpc>
                <a:spcPts val="1535"/>
              </a:lnSpc>
              <a:spcBef>
                <a:spcPts val="76"/>
              </a:spcBef>
            </a:pPr>
            <a:endParaRPr sz="1600" dirty="0">
              <a:solidFill>
                <a:srgbClr val="FFFFFF"/>
              </a:solidFill>
              <a:latin typeface="Times New Roman"/>
              <a:cs typeface="Times New Roman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1167332" y="117837"/>
            <a:ext cx="67912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i="1" dirty="0" smtClean="0">
                <a:solidFill>
                  <a:srgbClr val="FFFFFF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</a:rPr>
              <a:t>HST &amp; JWST in 2018: Baseline schedules</a:t>
            </a:r>
            <a:endParaRPr lang="en-US" sz="2000" i="1" dirty="0" smtClean="0">
              <a:solidFill>
                <a:srgbClr val="FFFFFF"/>
              </a:solidFill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cxnSp>
        <p:nvCxnSpPr>
          <p:cNvPr id="66" name="Straight Connector 65"/>
          <p:cNvCxnSpPr/>
          <p:nvPr/>
        </p:nvCxnSpPr>
        <p:spPr>
          <a:xfrm rot="10800000">
            <a:off x="4273236" y="3261450"/>
            <a:ext cx="0" cy="228600"/>
          </a:xfrm>
          <a:prstGeom prst="line">
            <a:avLst/>
          </a:prstGeom>
          <a:ln w="38100" cmpd="sng">
            <a:solidFill>
              <a:srgbClr val="C3D69B"/>
            </a:solidFill>
            <a:prstDash val="soli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4" name="object 28"/>
          <p:cNvSpPr txBox="1"/>
          <p:nvPr/>
        </p:nvSpPr>
        <p:spPr>
          <a:xfrm>
            <a:off x="3608751" y="3643488"/>
            <a:ext cx="1733371" cy="76843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>
            <a:noAutofit/>
          </a:bodyPr>
          <a:lstStyle/>
          <a:p>
            <a:pPr algn="ctr">
              <a:spcBef>
                <a:spcPts val="76"/>
              </a:spcBef>
            </a:pPr>
            <a:r>
              <a:rPr lang="en-US" sz="1400" b="1" spc="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0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Calibri"/>
                <a:cs typeface="Calibri"/>
              </a:rPr>
              <a:t> TAC</a:t>
            </a:r>
          </a:p>
          <a:p>
            <a:pPr algn="ctr">
              <a:spcBef>
                <a:spcPts val="76"/>
              </a:spcBef>
            </a:pPr>
            <a:r>
              <a:rPr lang="en-US" sz="20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Calibri"/>
                <a:cs typeface="Calibri"/>
              </a:rPr>
              <a:t>5/2018</a:t>
            </a:r>
          </a:p>
        </p:txBody>
      </p:sp>
      <p:cxnSp>
        <p:nvCxnSpPr>
          <p:cNvPr id="82" name="Straight Connector 81"/>
          <p:cNvCxnSpPr/>
          <p:nvPr/>
        </p:nvCxnSpPr>
        <p:spPr>
          <a:xfrm>
            <a:off x="5619555" y="3277862"/>
            <a:ext cx="0" cy="1097280"/>
          </a:xfrm>
          <a:prstGeom prst="line">
            <a:avLst/>
          </a:prstGeom>
          <a:ln w="38100" cmpd="sng">
            <a:solidFill>
              <a:srgbClr val="FFFFFF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object 28"/>
          <p:cNvSpPr txBox="1"/>
          <p:nvPr/>
        </p:nvSpPr>
        <p:spPr>
          <a:xfrm>
            <a:off x="4672950" y="5598299"/>
            <a:ext cx="1199115" cy="61323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algn="ctr">
              <a:spcBef>
                <a:spcPts val="76"/>
              </a:spcBef>
            </a:pPr>
            <a:r>
              <a:rPr lang="en-US" sz="1400" b="1" spc="0" dirty="0" smtClean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sz="2000" dirty="0">
                <a:solidFill>
                  <a:schemeClr val="bg1"/>
                </a:solidFill>
                <a:latin typeface="Calibri"/>
                <a:cs typeface="Calibri"/>
              </a:rPr>
              <a:t>l</a:t>
            </a:r>
            <a:r>
              <a:rPr sz="2000" spc="4" dirty="0" smtClean="0">
                <a:solidFill>
                  <a:schemeClr val="bg1"/>
                </a:solidFill>
                <a:latin typeface="Calibri"/>
                <a:cs typeface="Calibri"/>
              </a:rPr>
              <a:t>a</a:t>
            </a:r>
            <a:r>
              <a:rPr sz="2000" spc="0" dirty="0" smtClean="0">
                <a:solidFill>
                  <a:schemeClr val="bg1"/>
                </a:solidFill>
                <a:latin typeface="Calibri"/>
                <a:cs typeface="Calibri"/>
              </a:rPr>
              <a:t>unch</a:t>
            </a:r>
            <a:endParaRPr lang="en-US" sz="2000" spc="0" dirty="0" smtClean="0">
              <a:solidFill>
                <a:schemeClr val="bg1"/>
              </a:solidFill>
              <a:latin typeface="Calibri"/>
              <a:cs typeface="Calibri"/>
            </a:endParaRPr>
          </a:p>
          <a:p>
            <a:pPr algn="ctr">
              <a:spcBef>
                <a:spcPts val="76"/>
              </a:spcBef>
            </a:pPr>
            <a:r>
              <a:rPr lang="en-US" sz="2000" dirty="0" smtClean="0">
                <a:solidFill>
                  <a:schemeClr val="bg1"/>
                </a:solidFill>
                <a:latin typeface="Calibri"/>
                <a:cs typeface="Calibri"/>
              </a:rPr>
              <a:t>2018Oc</a:t>
            </a:r>
            <a:r>
              <a:rPr lang="en-US" sz="2000" spc="4" dirty="0" smtClean="0">
                <a:solidFill>
                  <a:schemeClr val="bg1"/>
                </a:solidFill>
                <a:latin typeface="Calibri"/>
                <a:cs typeface="Calibri"/>
              </a:rPr>
              <a:t>t</a:t>
            </a:r>
            <a:endParaRPr sz="20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83" name="object 11"/>
          <p:cNvSpPr txBox="1"/>
          <p:nvPr/>
        </p:nvSpPr>
        <p:spPr>
          <a:xfrm>
            <a:off x="3467425" y="3071744"/>
            <a:ext cx="1645920" cy="76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600"/>
              </a:lnSpc>
            </a:pPr>
            <a:endParaRPr sz="600"/>
          </a:p>
        </p:txBody>
      </p:sp>
      <p:sp>
        <p:nvSpPr>
          <p:cNvPr id="93" name="object 55"/>
          <p:cNvSpPr/>
          <p:nvPr/>
        </p:nvSpPr>
        <p:spPr>
          <a:xfrm>
            <a:off x="5113345" y="3071744"/>
            <a:ext cx="1645920" cy="76200"/>
          </a:xfrm>
          <a:custGeom>
            <a:avLst/>
            <a:gdLst/>
            <a:ahLst/>
            <a:cxnLst/>
            <a:rect l="l" t="t" r="r" b="b"/>
            <a:pathLst>
              <a:path w="1219200" h="76200">
                <a:moveTo>
                  <a:pt x="0" y="76200"/>
                </a:moveTo>
                <a:lnTo>
                  <a:pt x="1219200" y="76200"/>
                </a:lnTo>
                <a:lnTo>
                  <a:pt x="1219200" y="0"/>
                </a:lnTo>
                <a:lnTo>
                  <a:pt x="0" y="0"/>
                </a:lnTo>
                <a:lnTo>
                  <a:pt x="0" y="76200"/>
                </a:lnTo>
                <a:close/>
              </a:path>
            </a:pathLst>
          </a:custGeom>
          <a:solidFill>
            <a:srgbClr val="7F7F7F"/>
          </a:solidFill>
          <a:ln>
            <a:solidFill>
              <a:srgbClr val="7F7F7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5" name="object 11"/>
          <p:cNvSpPr txBox="1"/>
          <p:nvPr/>
        </p:nvSpPr>
        <p:spPr>
          <a:xfrm>
            <a:off x="6765724" y="3076477"/>
            <a:ext cx="1645920" cy="76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600"/>
              </a:lnSpc>
            </a:pPr>
            <a:endParaRPr sz="600"/>
          </a:p>
        </p:txBody>
      </p:sp>
      <p:cxnSp>
        <p:nvCxnSpPr>
          <p:cNvPr id="96" name="Straight Connector 95"/>
          <p:cNvCxnSpPr/>
          <p:nvPr/>
        </p:nvCxnSpPr>
        <p:spPr>
          <a:xfrm>
            <a:off x="7334132" y="3223250"/>
            <a:ext cx="0" cy="1645920"/>
          </a:xfrm>
          <a:prstGeom prst="line">
            <a:avLst/>
          </a:prstGeom>
          <a:ln w="38100" cmpd="sng">
            <a:solidFill>
              <a:srgbClr val="FFFFFF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/>
          <p:nvPr/>
        </p:nvCxnSpPr>
        <p:spPr>
          <a:xfrm flipV="1">
            <a:off x="6667455" y="3447848"/>
            <a:ext cx="0" cy="1463040"/>
          </a:xfrm>
          <a:prstGeom prst="line">
            <a:avLst/>
          </a:prstGeom>
          <a:ln w="38100" cmpd="sng">
            <a:solidFill>
              <a:schemeClr val="accent6">
                <a:lumMod val="75000"/>
              </a:schemeClr>
            </a:solidFill>
            <a:prstDash val="soli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0" name="object 28"/>
          <p:cNvSpPr txBox="1"/>
          <p:nvPr/>
        </p:nvSpPr>
        <p:spPr>
          <a:xfrm>
            <a:off x="5005380" y="5030650"/>
            <a:ext cx="1733371" cy="1013259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>
            <a:noAutofit/>
          </a:bodyPr>
          <a:lstStyle/>
          <a:p>
            <a:pPr algn="r">
              <a:spcBef>
                <a:spcPts val="76"/>
              </a:spcBef>
            </a:pPr>
            <a:r>
              <a:rPr lang="en-US" sz="1400" b="1" spc="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0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000" dirty="0" smtClean="0">
                <a:solidFill>
                  <a:srgbClr val="C65806"/>
                </a:solidFill>
                <a:latin typeface="Calibri"/>
                <a:cs typeface="Calibri"/>
              </a:rPr>
              <a:t>GO Cy2 deadline</a:t>
            </a:r>
          </a:p>
          <a:p>
            <a:pPr algn="r">
              <a:spcBef>
                <a:spcPts val="76"/>
              </a:spcBef>
            </a:pPr>
            <a:r>
              <a:rPr lang="en-US" sz="2000" dirty="0" smtClean="0">
                <a:solidFill>
                  <a:srgbClr val="C65806"/>
                </a:solidFill>
                <a:latin typeface="Calibri"/>
                <a:cs typeface="Calibri"/>
              </a:rPr>
              <a:t>12/2019</a:t>
            </a:r>
          </a:p>
        </p:txBody>
      </p:sp>
      <p:cxnSp>
        <p:nvCxnSpPr>
          <p:cNvPr id="101" name="Straight Connector 100"/>
          <p:cNvCxnSpPr/>
          <p:nvPr/>
        </p:nvCxnSpPr>
        <p:spPr>
          <a:xfrm flipV="1">
            <a:off x="7045119" y="3461915"/>
            <a:ext cx="0" cy="1463040"/>
          </a:xfrm>
          <a:prstGeom prst="line">
            <a:avLst/>
          </a:prstGeom>
          <a:ln w="38100" cmpd="sng">
            <a:solidFill>
              <a:schemeClr val="accent6">
                <a:lumMod val="75000"/>
              </a:schemeClr>
            </a:solidFill>
            <a:prstDash val="soli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8" name="object 28"/>
          <p:cNvSpPr txBox="1"/>
          <p:nvPr/>
        </p:nvSpPr>
        <p:spPr>
          <a:xfrm>
            <a:off x="6901184" y="5069182"/>
            <a:ext cx="1733371" cy="1013259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76"/>
              </a:spcBef>
            </a:pPr>
            <a:r>
              <a:rPr lang="en-US" sz="1400" b="1" spc="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000" dirty="0">
                <a:solidFill>
                  <a:srgbClr val="C65806"/>
                </a:solidFill>
                <a:latin typeface="Calibri"/>
                <a:cs typeface="Calibri"/>
              </a:rPr>
              <a:t>T</a:t>
            </a:r>
            <a:r>
              <a:rPr lang="en-US" sz="2000" dirty="0" smtClean="0">
                <a:solidFill>
                  <a:srgbClr val="C65806"/>
                </a:solidFill>
                <a:latin typeface="Calibri"/>
                <a:cs typeface="Calibri"/>
              </a:rPr>
              <a:t>AC </a:t>
            </a:r>
          </a:p>
          <a:p>
            <a:pPr>
              <a:spcBef>
                <a:spcPts val="76"/>
              </a:spcBef>
            </a:pPr>
            <a:r>
              <a:rPr lang="en-US" sz="2000" dirty="0" smtClean="0">
                <a:solidFill>
                  <a:srgbClr val="C65806"/>
                </a:solidFill>
                <a:latin typeface="Calibri"/>
                <a:cs typeface="Calibri"/>
              </a:rPr>
              <a:t>2/2020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83BF8-FB3E-2A4F-814C-66C0EA10A359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47" name="object 28"/>
          <p:cNvSpPr txBox="1"/>
          <p:nvPr/>
        </p:nvSpPr>
        <p:spPr>
          <a:xfrm>
            <a:off x="175585" y="5269192"/>
            <a:ext cx="1199115" cy="61323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algn="ctr">
              <a:spcBef>
                <a:spcPts val="76"/>
              </a:spcBef>
            </a:pPr>
            <a:r>
              <a:rPr lang="en-US" sz="3600" b="1" spc="0" dirty="0" smtClean="0">
                <a:solidFill>
                  <a:schemeClr val="bg1"/>
                </a:solidFill>
                <a:latin typeface="Calibri"/>
                <a:cs typeface="Calibri"/>
              </a:rPr>
              <a:t> JWST</a:t>
            </a:r>
            <a:endParaRPr sz="36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51" name="object 28"/>
          <p:cNvSpPr txBox="1"/>
          <p:nvPr/>
        </p:nvSpPr>
        <p:spPr>
          <a:xfrm>
            <a:off x="175585" y="734467"/>
            <a:ext cx="1199115" cy="61323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algn="ctr">
              <a:spcBef>
                <a:spcPts val="76"/>
              </a:spcBef>
            </a:pPr>
            <a:r>
              <a:rPr lang="en-US" sz="3600" b="1" spc="0" dirty="0" smtClean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sz="3600" b="1" dirty="0">
                <a:solidFill>
                  <a:schemeClr val="bg1"/>
                </a:solidFill>
                <a:latin typeface="Calibri"/>
                <a:cs typeface="Calibri"/>
              </a:rPr>
              <a:t>H</a:t>
            </a:r>
            <a:r>
              <a:rPr lang="en-US" sz="3600" b="1" spc="0" dirty="0" smtClean="0">
                <a:solidFill>
                  <a:schemeClr val="bg1"/>
                </a:solidFill>
                <a:latin typeface="Calibri"/>
                <a:cs typeface="Calibri"/>
              </a:rPr>
              <a:t>ST</a:t>
            </a:r>
            <a:endParaRPr sz="36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cxnSp>
        <p:nvCxnSpPr>
          <p:cNvPr id="52" name="Straight Connector 51"/>
          <p:cNvCxnSpPr/>
          <p:nvPr/>
        </p:nvCxnSpPr>
        <p:spPr>
          <a:xfrm rot="10800000">
            <a:off x="3733855" y="3242970"/>
            <a:ext cx="0" cy="914400"/>
          </a:xfrm>
          <a:prstGeom prst="line">
            <a:avLst/>
          </a:prstGeom>
          <a:ln w="38100" cmpd="sng">
            <a:solidFill>
              <a:srgbClr val="C3D69B"/>
            </a:solidFill>
            <a:prstDash val="soli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3997556" y="2104441"/>
            <a:ext cx="0" cy="914400"/>
          </a:xfrm>
          <a:prstGeom prst="line">
            <a:avLst/>
          </a:prstGeom>
          <a:ln w="38100" cmpd="sng">
            <a:solidFill>
              <a:schemeClr val="accent1">
                <a:lumMod val="40000"/>
                <a:lumOff val="60000"/>
              </a:schemeClr>
            </a:solidFill>
            <a:prstDash val="soli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object 28"/>
          <p:cNvSpPr txBox="1"/>
          <p:nvPr/>
        </p:nvSpPr>
        <p:spPr>
          <a:xfrm>
            <a:off x="3254742" y="1073760"/>
            <a:ext cx="1036415" cy="721069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>
            <a:noAutofit/>
          </a:bodyPr>
          <a:lstStyle/>
          <a:p>
            <a:pPr algn="ctr">
              <a:spcBef>
                <a:spcPts val="76"/>
              </a:spcBef>
            </a:pPr>
            <a:r>
              <a:rPr lang="en-US" sz="1400" b="1" spc="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0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000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Calibri"/>
                <a:cs typeface="Calibri"/>
              </a:rPr>
              <a:t>Cy26 deadline</a:t>
            </a:r>
          </a:p>
          <a:p>
            <a:pPr algn="ctr">
              <a:spcBef>
                <a:spcPts val="76"/>
              </a:spcBef>
            </a:pPr>
            <a:r>
              <a:rPr lang="en-US" sz="2000" dirty="0">
                <a:solidFill>
                  <a:schemeClr val="accent1">
                    <a:lumMod val="40000"/>
                    <a:lumOff val="60000"/>
                  </a:schemeClr>
                </a:solidFill>
                <a:latin typeface="Calibri"/>
                <a:cs typeface="Calibri"/>
              </a:rPr>
              <a:t>4</a:t>
            </a:r>
            <a:r>
              <a:rPr lang="en-US" sz="2000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Calibri"/>
                <a:cs typeface="Calibri"/>
              </a:rPr>
              <a:t>/2018</a:t>
            </a:r>
          </a:p>
        </p:txBody>
      </p:sp>
      <p:sp>
        <p:nvSpPr>
          <p:cNvPr id="43" name="object 28"/>
          <p:cNvSpPr txBox="1"/>
          <p:nvPr/>
        </p:nvSpPr>
        <p:spPr>
          <a:xfrm>
            <a:off x="1680984" y="1063003"/>
            <a:ext cx="1036415" cy="721069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>
            <a:noAutofit/>
          </a:bodyPr>
          <a:lstStyle/>
          <a:p>
            <a:pPr algn="ctr">
              <a:spcBef>
                <a:spcPts val="76"/>
              </a:spcBef>
            </a:pPr>
            <a:r>
              <a:rPr lang="en-US" sz="1400" b="1" spc="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0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000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Calibri"/>
                <a:cs typeface="Calibri"/>
              </a:rPr>
              <a:t>Cy25 deadline</a:t>
            </a:r>
          </a:p>
          <a:p>
            <a:pPr algn="ctr">
              <a:spcBef>
                <a:spcPts val="76"/>
              </a:spcBef>
            </a:pPr>
            <a:r>
              <a:rPr lang="en-US" sz="2000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Calibri"/>
                <a:cs typeface="Calibri"/>
              </a:rPr>
              <a:t>4/2017</a:t>
            </a:r>
          </a:p>
        </p:txBody>
      </p:sp>
      <p:cxnSp>
        <p:nvCxnSpPr>
          <p:cNvPr id="44" name="Straight Connector 43"/>
          <p:cNvCxnSpPr/>
          <p:nvPr/>
        </p:nvCxnSpPr>
        <p:spPr>
          <a:xfrm>
            <a:off x="4343600" y="2558065"/>
            <a:ext cx="0" cy="457200"/>
          </a:xfrm>
          <a:prstGeom prst="line">
            <a:avLst/>
          </a:prstGeom>
          <a:ln w="38100" cmpd="sng">
            <a:solidFill>
              <a:schemeClr val="accent1">
                <a:lumMod val="40000"/>
                <a:lumOff val="60000"/>
              </a:schemeClr>
            </a:solidFill>
            <a:prstDash val="soli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2473554" y="2118307"/>
            <a:ext cx="0" cy="914400"/>
          </a:xfrm>
          <a:prstGeom prst="line">
            <a:avLst/>
          </a:prstGeom>
          <a:ln w="38100" cmpd="sng">
            <a:solidFill>
              <a:schemeClr val="accent1">
                <a:lumMod val="40000"/>
                <a:lumOff val="60000"/>
              </a:schemeClr>
            </a:solidFill>
            <a:prstDash val="soli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2817807" y="2597023"/>
            <a:ext cx="0" cy="457200"/>
          </a:xfrm>
          <a:prstGeom prst="line">
            <a:avLst/>
          </a:prstGeom>
          <a:ln w="38100" cmpd="sng">
            <a:solidFill>
              <a:schemeClr val="accent1">
                <a:lumMod val="40000"/>
                <a:lumOff val="60000"/>
              </a:schemeClr>
            </a:solidFill>
            <a:prstDash val="soli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object 28"/>
          <p:cNvSpPr txBox="1"/>
          <p:nvPr/>
        </p:nvSpPr>
        <p:spPr>
          <a:xfrm>
            <a:off x="4984929" y="1072154"/>
            <a:ext cx="1036415" cy="721069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>
            <a:noAutofit/>
          </a:bodyPr>
          <a:lstStyle/>
          <a:p>
            <a:pPr algn="ctr">
              <a:spcBef>
                <a:spcPts val="76"/>
              </a:spcBef>
            </a:pPr>
            <a:r>
              <a:rPr lang="en-US" sz="1400" b="1" spc="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0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000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Calibri"/>
                <a:cs typeface="Calibri"/>
              </a:rPr>
              <a:t>Cy27 deadline</a:t>
            </a:r>
          </a:p>
          <a:p>
            <a:pPr algn="ctr">
              <a:spcBef>
                <a:spcPts val="76"/>
              </a:spcBef>
            </a:pPr>
            <a:r>
              <a:rPr lang="en-US" sz="2000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Calibri"/>
                <a:cs typeface="Calibri"/>
              </a:rPr>
              <a:t>4/2019</a:t>
            </a:r>
          </a:p>
        </p:txBody>
      </p:sp>
      <p:cxnSp>
        <p:nvCxnSpPr>
          <p:cNvPr id="53" name="Straight Connector 52"/>
          <p:cNvCxnSpPr/>
          <p:nvPr/>
        </p:nvCxnSpPr>
        <p:spPr>
          <a:xfrm>
            <a:off x="5667444" y="2085136"/>
            <a:ext cx="0" cy="914400"/>
          </a:xfrm>
          <a:prstGeom prst="line">
            <a:avLst/>
          </a:prstGeom>
          <a:ln w="38100" cmpd="sng">
            <a:solidFill>
              <a:schemeClr val="accent1">
                <a:lumMod val="40000"/>
                <a:lumOff val="60000"/>
              </a:schemeClr>
            </a:solidFill>
            <a:prstDash val="soli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>
            <a:off x="3104059" y="2484067"/>
            <a:ext cx="0" cy="548640"/>
          </a:xfrm>
          <a:prstGeom prst="line">
            <a:avLst/>
          </a:prstGeom>
          <a:ln w="38100" cmpd="sng">
            <a:solidFill>
              <a:srgbClr val="FFFFFF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object 28"/>
          <p:cNvSpPr txBox="1"/>
          <p:nvPr/>
        </p:nvSpPr>
        <p:spPr>
          <a:xfrm>
            <a:off x="6696782" y="1072556"/>
            <a:ext cx="1036415" cy="721069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>
            <a:noAutofit/>
          </a:bodyPr>
          <a:lstStyle/>
          <a:p>
            <a:pPr algn="ctr">
              <a:spcBef>
                <a:spcPts val="76"/>
              </a:spcBef>
            </a:pPr>
            <a:r>
              <a:rPr lang="en-US" sz="1400" b="1" spc="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0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000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Calibri"/>
                <a:cs typeface="Calibri"/>
              </a:rPr>
              <a:t>Cy28 deadline</a:t>
            </a:r>
          </a:p>
          <a:p>
            <a:pPr algn="ctr">
              <a:spcBef>
                <a:spcPts val="76"/>
              </a:spcBef>
            </a:pPr>
            <a:r>
              <a:rPr lang="en-US" sz="2000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Calibri"/>
                <a:cs typeface="Calibri"/>
              </a:rPr>
              <a:t>4/2020</a:t>
            </a:r>
          </a:p>
        </p:txBody>
      </p:sp>
      <p:cxnSp>
        <p:nvCxnSpPr>
          <p:cNvPr id="59" name="Straight Connector 58"/>
          <p:cNvCxnSpPr/>
          <p:nvPr/>
        </p:nvCxnSpPr>
        <p:spPr>
          <a:xfrm>
            <a:off x="7320703" y="2096791"/>
            <a:ext cx="0" cy="914400"/>
          </a:xfrm>
          <a:prstGeom prst="line">
            <a:avLst/>
          </a:prstGeom>
          <a:ln w="38100" cmpd="sng">
            <a:solidFill>
              <a:schemeClr val="accent1">
                <a:lumMod val="40000"/>
                <a:lumOff val="60000"/>
              </a:schemeClr>
            </a:solidFill>
            <a:prstDash val="soli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5935609" y="2553991"/>
            <a:ext cx="0" cy="457200"/>
          </a:xfrm>
          <a:prstGeom prst="line">
            <a:avLst/>
          </a:prstGeom>
          <a:ln w="38100" cmpd="sng">
            <a:solidFill>
              <a:schemeClr val="accent1">
                <a:lumMod val="40000"/>
                <a:lumOff val="60000"/>
              </a:schemeClr>
            </a:solidFill>
            <a:prstDash val="soli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7577230" y="2561021"/>
            <a:ext cx="0" cy="457200"/>
          </a:xfrm>
          <a:prstGeom prst="line">
            <a:avLst/>
          </a:prstGeom>
          <a:ln w="38100" cmpd="sng">
            <a:solidFill>
              <a:schemeClr val="accent1">
                <a:lumMod val="40000"/>
                <a:lumOff val="60000"/>
              </a:schemeClr>
            </a:solidFill>
            <a:prstDash val="soli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1459932" y="2422158"/>
            <a:ext cx="0" cy="548640"/>
          </a:xfrm>
          <a:prstGeom prst="line">
            <a:avLst/>
          </a:prstGeom>
          <a:ln w="38100" cmpd="sng">
            <a:solidFill>
              <a:srgbClr val="FFFFFF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4736603" y="2462551"/>
            <a:ext cx="0" cy="548640"/>
          </a:xfrm>
          <a:prstGeom prst="line">
            <a:avLst/>
          </a:prstGeom>
          <a:ln w="38100" cmpd="sng">
            <a:solidFill>
              <a:srgbClr val="FFFFFF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6337694" y="2462551"/>
            <a:ext cx="0" cy="548640"/>
          </a:xfrm>
          <a:prstGeom prst="line">
            <a:avLst/>
          </a:prstGeom>
          <a:ln w="38100" cmpd="sng">
            <a:solidFill>
              <a:srgbClr val="FFFFFF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>
            <a:off x="7943631" y="2422158"/>
            <a:ext cx="0" cy="548640"/>
          </a:xfrm>
          <a:prstGeom prst="line">
            <a:avLst/>
          </a:prstGeom>
          <a:ln w="38100" cmpd="sng">
            <a:solidFill>
              <a:srgbClr val="FFFFFF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2" name="object 28"/>
          <p:cNvSpPr txBox="1"/>
          <p:nvPr/>
        </p:nvSpPr>
        <p:spPr>
          <a:xfrm>
            <a:off x="2373831" y="1940496"/>
            <a:ext cx="1036415" cy="721069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>
            <a:noAutofit/>
          </a:bodyPr>
          <a:lstStyle/>
          <a:p>
            <a:pPr algn="ctr">
              <a:spcBef>
                <a:spcPts val="76"/>
              </a:spcBef>
            </a:pPr>
            <a:r>
              <a:rPr lang="en-US" sz="2000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Calibri"/>
                <a:cs typeface="Calibri"/>
              </a:rPr>
              <a:t>TAC</a:t>
            </a:r>
          </a:p>
          <a:p>
            <a:pPr algn="ctr">
              <a:spcBef>
                <a:spcPts val="76"/>
              </a:spcBef>
            </a:pPr>
            <a:r>
              <a:rPr lang="en-US" sz="2000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Calibri"/>
                <a:cs typeface="Calibri"/>
              </a:rPr>
              <a:t>6/17</a:t>
            </a:r>
          </a:p>
        </p:txBody>
      </p:sp>
      <p:sp>
        <p:nvSpPr>
          <p:cNvPr id="73" name="object 28"/>
          <p:cNvSpPr txBox="1"/>
          <p:nvPr/>
        </p:nvSpPr>
        <p:spPr>
          <a:xfrm>
            <a:off x="3915634" y="1918986"/>
            <a:ext cx="1036415" cy="721069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>
            <a:noAutofit/>
          </a:bodyPr>
          <a:lstStyle/>
          <a:p>
            <a:pPr algn="ctr">
              <a:spcBef>
                <a:spcPts val="76"/>
              </a:spcBef>
            </a:pPr>
            <a:r>
              <a:rPr lang="en-US" sz="2000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Calibri"/>
                <a:cs typeface="Calibri"/>
              </a:rPr>
              <a:t>TAC</a:t>
            </a:r>
          </a:p>
          <a:p>
            <a:pPr algn="ctr">
              <a:spcBef>
                <a:spcPts val="76"/>
              </a:spcBef>
            </a:pPr>
            <a:r>
              <a:rPr lang="en-US" sz="2000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Calibri"/>
                <a:cs typeface="Calibri"/>
              </a:rPr>
              <a:t>6/18</a:t>
            </a:r>
          </a:p>
        </p:txBody>
      </p:sp>
      <p:sp>
        <p:nvSpPr>
          <p:cNvPr id="76" name="object 28"/>
          <p:cNvSpPr txBox="1"/>
          <p:nvPr/>
        </p:nvSpPr>
        <p:spPr>
          <a:xfrm>
            <a:off x="7148575" y="1939553"/>
            <a:ext cx="1036415" cy="721069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>
            <a:noAutofit/>
          </a:bodyPr>
          <a:lstStyle/>
          <a:p>
            <a:pPr algn="ctr">
              <a:spcBef>
                <a:spcPts val="76"/>
              </a:spcBef>
            </a:pPr>
            <a:r>
              <a:rPr lang="en-US" sz="2000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Calibri"/>
                <a:cs typeface="Calibri"/>
              </a:rPr>
              <a:t>TAC</a:t>
            </a:r>
          </a:p>
          <a:p>
            <a:pPr algn="ctr">
              <a:spcBef>
                <a:spcPts val="76"/>
              </a:spcBef>
            </a:pPr>
            <a:r>
              <a:rPr lang="en-US" sz="2000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Calibri"/>
                <a:cs typeface="Calibri"/>
              </a:rPr>
              <a:t>6/20</a:t>
            </a:r>
          </a:p>
        </p:txBody>
      </p:sp>
      <p:sp>
        <p:nvSpPr>
          <p:cNvPr id="78" name="object 28"/>
          <p:cNvSpPr txBox="1"/>
          <p:nvPr/>
        </p:nvSpPr>
        <p:spPr>
          <a:xfrm>
            <a:off x="5527465" y="1899258"/>
            <a:ext cx="1036415" cy="721069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>
            <a:noAutofit/>
          </a:bodyPr>
          <a:lstStyle/>
          <a:p>
            <a:pPr algn="ctr">
              <a:spcBef>
                <a:spcPts val="76"/>
              </a:spcBef>
            </a:pPr>
            <a:r>
              <a:rPr lang="en-US" sz="2000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Calibri"/>
                <a:cs typeface="Calibri"/>
              </a:rPr>
              <a:t>TAC</a:t>
            </a:r>
          </a:p>
          <a:p>
            <a:pPr algn="ctr">
              <a:spcBef>
                <a:spcPts val="76"/>
              </a:spcBef>
            </a:pPr>
            <a:r>
              <a:rPr lang="en-US" sz="2000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Calibri"/>
                <a:cs typeface="Calibri"/>
              </a:rPr>
              <a:t>6/19</a:t>
            </a:r>
          </a:p>
        </p:txBody>
      </p:sp>
      <p:sp>
        <p:nvSpPr>
          <p:cNvPr id="56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r>
              <a:rPr lang="en-US" dirty="0" smtClean="0"/>
              <a:t>ESAC September 26 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9592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1977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Restructuring HST Cycles 25 &amp; 26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83BF8-FB3E-2A4F-814C-66C0EA10A359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57200" y="1466850"/>
            <a:ext cx="8229600" cy="4525963"/>
          </a:xfrm>
          <a:prstGeom prst="rect">
            <a:avLst/>
          </a:prstGeom>
        </p:spPr>
        <p:txBody>
          <a:bodyPr>
            <a:normAutofit fontScale="85000" lnSpcReduction="10000"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rgbClr val="A31205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109406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E412B7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defRPr/>
            </a:pPr>
            <a:r>
              <a:rPr lang="en-US" kern="0" dirty="0" err="1" smtClean="0">
                <a:solidFill>
                  <a:schemeClr val="bg1"/>
                </a:solidFill>
              </a:rPr>
              <a:t>Minimise</a:t>
            </a:r>
            <a:r>
              <a:rPr lang="en-US" kern="0" dirty="0" smtClean="0">
                <a:solidFill>
                  <a:schemeClr val="bg1"/>
                </a:solidFill>
              </a:rPr>
              <a:t> HST activities in 2018 </a:t>
            </a:r>
            <a:r>
              <a:rPr lang="en-US" kern="0" dirty="0" smtClean="0">
                <a:solidFill>
                  <a:schemeClr val="bg1"/>
                </a:solidFill>
                <a:sym typeface="Wingdings" panose="05000000000000000000" pitchFamily="2" charset="2"/>
              </a:rPr>
              <a:t> reduce the overall workload in that year for the community and for </a:t>
            </a:r>
            <a:r>
              <a:rPr lang="en-US" kern="0" dirty="0" err="1" smtClean="0">
                <a:solidFill>
                  <a:schemeClr val="bg1"/>
                </a:solidFill>
                <a:sym typeface="Wingdings" panose="05000000000000000000" pitchFamily="2" charset="2"/>
              </a:rPr>
              <a:t>STScI</a:t>
            </a:r>
            <a:endParaRPr lang="en-US" kern="0" dirty="0" smtClean="0">
              <a:solidFill>
                <a:schemeClr val="bg1"/>
              </a:solidFill>
            </a:endParaRPr>
          </a:p>
          <a:p>
            <a:pPr lvl="1">
              <a:defRPr/>
            </a:pPr>
            <a:r>
              <a:rPr lang="en-US" kern="0" dirty="0" smtClean="0">
                <a:solidFill>
                  <a:schemeClr val="bg1"/>
                </a:solidFill>
              </a:rPr>
              <a:t>Pre-allocate Cycle 26 orbits @ Cycle 25 TAC</a:t>
            </a:r>
          </a:p>
          <a:p>
            <a:pPr lvl="2">
              <a:defRPr/>
            </a:pPr>
            <a:r>
              <a:rPr lang="en-US" kern="0" dirty="0" smtClean="0">
                <a:solidFill>
                  <a:schemeClr val="bg1"/>
                </a:solidFill>
              </a:rPr>
              <a:t>Allocate ~4600 orbits @ 2017 Cycle 25 TAC</a:t>
            </a:r>
          </a:p>
          <a:p>
            <a:pPr lvl="3">
              <a:defRPr/>
            </a:pPr>
            <a:r>
              <a:rPr lang="en-US" kern="0" dirty="0" smtClean="0">
                <a:solidFill>
                  <a:schemeClr val="bg1"/>
                </a:solidFill>
              </a:rPr>
              <a:t>Orbit allocation for each panel increased by 50%</a:t>
            </a:r>
          </a:p>
          <a:p>
            <a:pPr lvl="3">
              <a:defRPr/>
            </a:pPr>
            <a:r>
              <a:rPr lang="en-US" kern="0" dirty="0" smtClean="0">
                <a:solidFill>
                  <a:schemeClr val="bg1"/>
                </a:solidFill>
              </a:rPr>
              <a:t>All proposals selected must be deemed worthy of HST time</a:t>
            </a:r>
          </a:p>
          <a:p>
            <a:pPr lvl="4">
              <a:defRPr/>
            </a:pPr>
            <a:r>
              <a:rPr lang="en-US" kern="0" dirty="0" smtClean="0">
                <a:solidFill>
                  <a:schemeClr val="bg1"/>
                </a:solidFill>
              </a:rPr>
              <a:t>Panels consistently indicate they are willing to select twice as many programs as they have orbits to support</a:t>
            </a:r>
          </a:p>
          <a:p>
            <a:pPr lvl="2">
              <a:defRPr/>
            </a:pPr>
            <a:r>
              <a:rPr lang="en-US" kern="0" dirty="0" smtClean="0">
                <a:solidFill>
                  <a:schemeClr val="bg1"/>
                </a:solidFill>
              </a:rPr>
              <a:t>Retain ~600 orbits for 3-4 mid-cycle opportunities</a:t>
            </a:r>
          </a:p>
          <a:p>
            <a:pPr lvl="3">
              <a:defRPr/>
            </a:pPr>
            <a:r>
              <a:rPr lang="en-US" kern="0" dirty="0" smtClean="0">
                <a:solidFill>
                  <a:schemeClr val="bg1"/>
                </a:solidFill>
              </a:rPr>
              <a:t>Limited to proposals for &lt;10 orbits</a:t>
            </a:r>
          </a:p>
          <a:p>
            <a:pPr lvl="2">
              <a:defRPr/>
            </a:pPr>
            <a:r>
              <a:rPr lang="en-US" kern="0" dirty="0" smtClean="0">
                <a:solidFill>
                  <a:schemeClr val="bg1"/>
                </a:solidFill>
              </a:rPr>
              <a:t>Allocate ~1100-1200 orbits at Cycle 26 ∆ TAC in 9/2018</a:t>
            </a:r>
          </a:p>
          <a:p>
            <a:pPr lvl="3">
              <a:defRPr/>
            </a:pPr>
            <a:r>
              <a:rPr lang="en-US" kern="0" dirty="0" smtClean="0">
                <a:solidFill>
                  <a:schemeClr val="bg1"/>
                </a:solidFill>
              </a:rPr>
              <a:t>Limited to medium and large proposals</a:t>
            </a:r>
          </a:p>
          <a:p>
            <a:pPr lvl="3">
              <a:defRPr/>
            </a:pPr>
            <a:r>
              <a:rPr lang="en-US" kern="0" dirty="0" smtClean="0">
                <a:solidFill>
                  <a:schemeClr val="bg1"/>
                </a:solidFill>
              </a:rPr>
              <a:t>Focus on supplementing accepted JWST Cycle 1 programs</a:t>
            </a:r>
          </a:p>
          <a:p>
            <a:pPr lvl="2">
              <a:defRPr/>
            </a:pPr>
            <a:r>
              <a:rPr lang="en-US" kern="0" dirty="0" smtClean="0">
                <a:solidFill>
                  <a:schemeClr val="bg1"/>
                </a:solidFill>
              </a:rPr>
              <a:t>Revert to current HST schedule in 2019 (Cycle 27)</a:t>
            </a:r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r>
              <a:rPr lang="en-US" dirty="0" smtClean="0"/>
              <a:t>ESAC September 26 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0457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38"/>
          <p:cNvSpPr/>
          <p:nvPr/>
        </p:nvSpPr>
        <p:spPr>
          <a:xfrm>
            <a:off x="7304532" y="343221"/>
            <a:ext cx="576072" cy="7528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" name="object 55"/>
          <p:cNvSpPr/>
          <p:nvPr/>
        </p:nvSpPr>
        <p:spPr>
          <a:xfrm>
            <a:off x="1821505" y="3070517"/>
            <a:ext cx="1645920" cy="76200"/>
          </a:xfrm>
          <a:custGeom>
            <a:avLst/>
            <a:gdLst/>
            <a:ahLst/>
            <a:cxnLst/>
            <a:rect l="l" t="t" r="r" b="b"/>
            <a:pathLst>
              <a:path w="1219200" h="76200">
                <a:moveTo>
                  <a:pt x="0" y="76200"/>
                </a:moveTo>
                <a:lnTo>
                  <a:pt x="1219200" y="76200"/>
                </a:lnTo>
                <a:lnTo>
                  <a:pt x="1219200" y="0"/>
                </a:lnTo>
                <a:lnTo>
                  <a:pt x="0" y="0"/>
                </a:lnTo>
                <a:lnTo>
                  <a:pt x="0" y="76200"/>
                </a:lnTo>
                <a:close/>
              </a:path>
            </a:pathLst>
          </a:custGeom>
          <a:solidFill>
            <a:srgbClr val="7F7F7F"/>
          </a:solidFill>
          <a:ln>
            <a:solidFill>
              <a:srgbClr val="7F7F7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7" name="object 12"/>
          <p:cNvSpPr txBox="1"/>
          <p:nvPr/>
        </p:nvSpPr>
        <p:spPr>
          <a:xfrm>
            <a:off x="366712" y="3065719"/>
            <a:ext cx="1212088" cy="76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600"/>
              </a:lnSpc>
            </a:pPr>
            <a:endParaRPr sz="600"/>
          </a:p>
        </p:txBody>
      </p:sp>
      <p:sp>
        <p:nvSpPr>
          <p:cNvPr id="68" name="object 11"/>
          <p:cNvSpPr txBox="1"/>
          <p:nvPr/>
        </p:nvSpPr>
        <p:spPr>
          <a:xfrm>
            <a:off x="175585" y="3065719"/>
            <a:ext cx="1645920" cy="76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600"/>
              </a:lnSpc>
            </a:pPr>
            <a:endParaRPr sz="600"/>
          </a:p>
        </p:txBody>
      </p:sp>
      <p:sp>
        <p:nvSpPr>
          <p:cNvPr id="75" name="object 4"/>
          <p:cNvSpPr txBox="1"/>
          <p:nvPr/>
        </p:nvSpPr>
        <p:spPr>
          <a:xfrm>
            <a:off x="5657850" y="2980852"/>
            <a:ext cx="1229551" cy="3736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7" name="object 2"/>
          <p:cNvSpPr txBox="1"/>
          <p:nvPr/>
        </p:nvSpPr>
        <p:spPr>
          <a:xfrm>
            <a:off x="8112125" y="2980852"/>
            <a:ext cx="1009651" cy="3736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1" name="TextBox 80"/>
          <p:cNvSpPr txBox="1"/>
          <p:nvPr/>
        </p:nvSpPr>
        <p:spPr>
          <a:xfrm>
            <a:off x="4357201" y="4411918"/>
            <a:ext cx="606167" cy="1637348"/>
          </a:xfrm>
          <a:prstGeom prst="star4">
            <a:avLst>
              <a:gd name="adj" fmla="val 15817"/>
            </a:avLst>
          </a:prstGeom>
          <a:solidFill>
            <a:srgbClr val="FFFFFF"/>
          </a:solidFill>
          <a:ln>
            <a:solidFill>
              <a:srgbClr val="FFFFFF"/>
            </a:solidFill>
          </a:ln>
        </p:spPr>
        <p:txBody>
          <a:bodyPr wrap="square" rtlCol="0">
            <a:spAutoFit/>
          </a:bodyPr>
          <a:lstStyle/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94" name="object 28"/>
          <p:cNvSpPr txBox="1"/>
          <p:nvPr/>
        </p:nvSpPr>
        <p:spPr>
          <a:xfrm>
            <a:off x="2913555" y="4298710"/>
            <a:ext cx="1733371" cy="1013259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>
            <a:noAutofit/>
          </a:bodyPr>
          <a:lstStyle/>
          <a:p>
            <a:pPr algn="ctr">
              <a:spcBef>
                <a:spcPts val="76"/>
              </a:spcBef>
            </a:pPr>
            <a:r>
              <a:rPr lang="en-US" sz="1400" b="1" spc="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0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Calibri"/>
                <a:cs typeface="Calibri"/>
              </a:rPr>
              <a:t> GO </a:t>
            </a:r>
            <a:r>
              <a:rPr lang="en-US" sz="2000" dirty="0">
                <a:solidFill>
                  <a:schemeClr val="accent3">
                    <a:lumMod val="60000"/>
                    <a:lumOff val="40000"/>
                  </a:schemeClr>
                </a:solidFill>
                <a:latin typeface="Calibri"/>
                <a:cs typeface="Calibri"/>
              </a:rPr>
              <a:t>C</a:t>
            </a:r>
            <a:r>
              <a:rPr lang="en-US" sz="20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Calibri"/>
                <a:cs typeface="Calibri"/>
              </a:rPr>
              <a:t>y1</a:t>
            </a:r>
          </a:p>
          <a:p>
            <a:pPr algn="ctr">
              <a:spcBef>
                <a:spcPts val="76"/>
              </a:spcBef>
            </a:pPr>
            <a:r>
              <a:rPr lang="en-US" sz="2000" dirty="0">
                <a:solidFill>
                  <a:schemeClr val="accent3">
                    <a:lumMod val="60000"/>
                    <a:lumOff val="40000"/>
                  </a:schemeClr>
                </a:solidFill>
                <a:latin typeface="Calibri"/>
                <a:cs typeface="Calibri"/>
              </a:rPr>
              <a:t>d</a:t>
            </a:r>
            <a:r>
              <a:rPr lang="en-US" sz="20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Calibri"/>
                <a:cs typeface="Calibri"/>
              </a:rPr>
              <a:t>eadline</a:t>
            </a:r>
          </a:p>
          <a:p>
            <a:pPr algn="ctr">
              <a:spcBef>
                <a:spcPts val="76"/>
              </a:spcBef>
            </a:pPr>
            <a:r>
              <a:rPr lang="en-US" sz="2000" dirty="0">
                <a:solidFill>
                  <a:schemeClr val="accent3">
                    <a:lumMod val="60000"/>
                    <a:lumOff val="40000"/>
                  </a:schemeClr>
                </a:solidFill>
                <a:latin typeface="Calibri"/>
                <a:cs typeface="Calibri"/>
              </a:rPr>
              <a:t>3</a:t>
            </a:r>
            <a:r>
              <a:rPr lang="en-US" sz="200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Calibri"/>
                <a:cs typeface="Calibri"/>
              </a:rPr>
              <a:t>/2018</a:t>
            </a:r>
            <a:endParaRPr lang="en-US" sz="2000" dirty="0" smtClean="0">
              <a:solidFill>
                <a:schemeClr val="accent3">
                  <a:lumMod val="60000"/>
                  <a:lumOff val="40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102" name="object 25"/>
          <p:cNvSpPr txBox="1"/>
          <p:nvPr/>
        </p:nvSpPr>
        <p:spPr>
          <a:xfrm>
            <a:off x="5744918" y="3219040"/>
            <a:ext cx="552853" cy="2037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algn="ctr">
              <a:lnSpc>
                <a:spcPts val="1535"/>
              </a:lnSpc>
              <a:spcBef>
                <a:spcPts val="76"/>
              </a:spcBef>
            </a:pPr>
            <a:r>
              <a:rPr lang="en-US" i="1" dirty="0" smtClean="0">
                <a:solidFill>
                  <a:srgbClr val="FFFFFF"/>
                </a:solidFill>
                <a:latin typeface="Calibri"/>
                <a:cs typeface="Calibri"/>
              </a:rPr>
              <a:t>2019</a:t>
            </a:r>
          </a:p>
          <a:p>
            <a:pPr marL="12700" algn="ctr">
              <a:lnSpc>
                <a:spcPts val="1535"/>
              </a:lnSpc>
              <a:spcBef>
                <a:spcPts val="76"/>
              </a:spcBef>
            </a:pPr>
            <a:endParaRPr sz="1600" dirty="0">
              <a:solidFill>
                <a:srgbClr val="FFFFFF"/>
              </a:solidFill>
              <a:latin typeface="Times New Roman"/>
              <a:cs typeface="Times New Roman"/>
            </a:endParaRPr>
          </a:p>
        </p:txBody>
      </p:sp>
      <p:sp>
        <p:nvSpPr>
          <p:cNvPr id="103" name="object 25"/>
          <p:cNvSpPr txBox="1"/>
          <p:nvPr/>
        </p:nvSpPr>
        <p:spPr>
          <a:xfrm>
            <a:off x="2091612" y="3219040"/>
            <a:ext cx="552853" cy="2037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algn="ctr">
              <a:lnSpc>
                <a:spcPts val="1535"/>
              </a:lnSpc>
              <a:spcBef>
                <a:spcPts val="76"/>
              </a:spcBef>
            </a:pPr>
            <a:r>
              <a:rPr lang="en-US" i="1" dirty="0" smtClean="0">
                <a:solidFill>
                  <a:srgbClr val="FFFFFF"/>
                </a:solidFill>
                <a:latin typeface="Calibri"/>
                <a:cs typeface="Calibri"/>
              </a:rPr>
              <a:t>2017</a:t>
            </a:r>
          </a:p>
          <a:p>
            <a:pPr marL="12700" algn="ctr">
              <a:lnSpc>
                <a:spcPts val="1535"/>
              </a:lnSpc>
              <a:spcBef>
                <a:spcPts val="76"/>
              </a:spcBef>
            </a:pPr>
            <a:endParaRPr sz="1600" dirty="0">
              <a:solidFill>
                <a:srgbClr val="FFFFFF"/>
              </a:solidFill>
              <a:latin typeface="Times New Roman"/>
              <a:cs typeface="Times New Roman"/>
            </a:endParaRPr>
          </a:p>
        </p:txBody>
      </p:sp>
      <p:sp>
        <p:nvSpPr>
          <p:cNvPr id="104" name="object 25"/>
          <p:cNvSpPr txBox="1"/>
          <p:nvPr/>
        </p:nvSpPr>
        <p:spPr>
          <a:xfrm>
            <a:off x="775142" y="3219039"/>
            <a:ext cx="552853" cy="2037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algn="ctr">
              <a:lnSpc>
                <a:spcPts val="1535"/>
              </a:lnSpc>
              <a:spcBef>
                <a:spcPts val="76"/>
              </a:spcBef>
            </a:pPr>
            <a:r>
              <a:rPr lang="en-US" i="1" dirty="0" smtClean="0">
                <a:solidFill>
                  <a:srgbClr val="FFFFFF"/>
                </a:solidFill>
                <a:latin typeface="Calibri"/>
                <a:cs typeface="Calibri"/>
              </a:rPr>
              <a:t>2016</a:t>
            </a:r>
          </a:p>
          <a:p>
            <a:pPr marL="12700" algn="ctr">
              <a:lnSpc>
                <a:spcPts val="1535"/>
              </a:lnSpc>
              <a:spcBef>
                <a:spcPts val="76"/>
              </a:spcBef>
            </a:pPr>
            <a:endParaRPr sz="1600" dirty="0">
              <a:solidFill>
                <a:srgbClr val="FFFFFF"/>
              </a:solidFill>
              <a:latin typeface="Times New Roman"/>
              <a:cs typeface="Times New Roman"/>
            </a:endParaRPr>
          </a:p>
        </p:txBody>
      </p:sp>
      <p:sp>
        <p:nvSpPr>
          <p:cNvPr id="105" name="object 25"/>
          <p:cNvSpPr txBox="1"/>
          <p:nvPr/>
        </p:nvSpPr>
        <p:spPr>
          <a:xfrm>
            <a:off x="7653215" y="3210276"/>
            <a:ext cx="552853" cy="2037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algn="ctr">
              <a:lnSpc>
                <a:spcPts val="1535"/>
              </a:lnSpc>
              <a:spcBef>
                <a:spcPts val="76"/>
              </a:spcBef>
            </a:pPr>
            <a:r>
              <a:rPr lang="en-US" i="1" dirty="0" smtClean="0">
                <a:solidFill>
                  <a:srgbClr val="FFFFFF"/>
                </a:solidFill>
                <a:latin typeface="Calibri"/>
                <a:cs typeface="Calibri"/>
              </a:rPr>
              <a:t>2020</a:t>
            </a:r>
          </a:p>
          <a:p>
            <a:pPr marL="12700" algn="ctr">
              <a:lnSpc>
                <a:spcPts val="1535"/>
              </a:lnSpc>
              <a:spcBef>
                <a:spcPts val="76"/>
              </a:spcBef>
            </a:pPr>
            <a:endParaRPr sz="1600" dirty="0">
              <a:solidFill>
                <a:srgbClr val="FFFFFF"/>
              </a:solidFill>
              <a:latin typeface="Times New Roman"/>
              <a:cs typeface="Times New Roman"/>
            </a:endParaRPr>
          </a:p>
        </p:txBody>
      </p:sp>
      <p:sp>
        <p:nvSpPr>
          <p:cNvPr id="107" name="object 25"/>
          <p:cNvSpPr txBox="1"/>
          <p:nvPr/>
        </p:nvSpPr>
        <p:spPr>
          <a:xfrm>
            <a:off x="4452527" y="3219040"/>
            <a:ext cx="552853" cy="2037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algn="ctr">
              <a:lnSpc>
                <a:spcPts val="1535"/>
              </a:lnSpc>
              <a:spcBef>
                <a:spcPts val="76"/>
              </a:spcBef>
            </a:pPr>
            <a:r>
              <a:rPr lang="en-US" i="1" dirty="0" smtClean="0">
                <a:solidFill>
                  <a:srgbClr val="FFFFFF"/>
                </a:solidFill>
                <a:latin typeface="Calibri"/>
                <a:cs typeface="Calibri"/>
              </a:rPr>
              <a:t>2018</a:t>
            </a:r>
          </a:p>
          <a:p>
            <a:pPr marL="12700" algn="ctr">
              <a:lnSpc>
                <a:spcPts val="1535"/>
              </a:lnSpc>
              <a:spcBef>
                <a:spcPts val="76"/>
              </a:spcBef>
            </a:pPr>
            <a:endParaRPr sz="1600" dirty="0">
              <a:solidFill>
                <a:srgbClr val="FFFFFF"/>
              </a:solidFill>
              <a:latin typeface="Times New Roman"/>
              <a:cs typeface="Times New Roman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900854" y="117837"/>
            <a:ext cx="73241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i="1" dirty="0" smtClean="0">
                <a:solidFill>
                  <a:srgbClr val="FFFFFF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</a:rPr>
              <a:t>Restructured schedules: HST Cycles 25 &amp; 26</a:t>
            </a:r>
            <a:endParaRPr lang="en-US" sz="2000" i="1" dirty="0" smtClean="0">
              <a:solidFill>
                <a:srgbClr val="FFFFFF"/>
              </a:solidFill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cxnSp>
        <p:nvCxnSpPr>
          <p:cNvPr id="66" name="Straight Connector 65"/>
          <p:cNvCxnSpPr/>
          <p:nvPr/>
        </p:nvCxnSpPr>
        <p:spPr>
          <a:xfrm rot="10800000">
            <a:off x="4208688" y="3261450"/>
            <a:ext cx="0" cy="228600"/>
          </a:xfrm>
          <a:prstGeom prst="line">
            <a:avLst/>
          </a:prstGeom>
          <a:ln w="38100" cmpd="sng">
            <a:solidFill>
              <a:srgbClr val="C3D69B"/>
            </a:solidFill>
            <a:prstDash val="soli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4" name="object 28"/>
          <p:cNvSpPr txBox="1"/>
          <p:nvPr/>
        </p:nvSpPr>
        <p:spPr>
          <a:xfrm>
            <a:off x="3490413" y="3643488"/>
            <a:ext cx="1733371" cy="76843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>
            <a:noAutofit/>
          </a:bodyPr>
          <a:lstStyle/>
          <a:p>
            <a:pPr algn="ctr">
              <a:spcBef>
                <a:spcPts val="76"/>
              </a:spcBef>
            </a:pPr>
            <a:r>
              <a:rPr lang="en-US" sz="1400" b="1" spc="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0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Calibri"/>
                <a:cs typeface="Calibri"/>
              </a:rPr>
              <a:t> TAC</a:t>
            </a:r>
          </a:p>
          <a:p>
            <a:pPr algn="ctr">
              <a:spcBef>
                <a:spcPts val="76"/>
              </a:spcBef>
            </a:pPr>
            <a:r>
              <a:rPr lang="en-US" sz="2000" dirty="0">
                <a:solidFill>
                  <a:schemeClr val="accent3">
                    <a:lumMod val="60000"/>
                    <a:lumOff val="40000"/>
                  </a:schemeClr>
                </a:solidFill>
                <a:latin typeface="Calibri"/>
                <a:cs typeface="Calibri"/>
              </a:rPr>
              <a:t>5</a:t>
            </a:r>
            <a:r>
              <a:rPr lang="en-US" sz="20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Calibri"/>
                <a:cs typeface="Calibri"/>
              </a:rPr>
              <a:t>/2018</a:t>
            </a:r>
          </a:p>
        </p:txBody>
      </p:sp>
      <p:cxnSp>
        <p:nvCxnSpPr>
          <p:cNvPr id="82" name="Straight Connector 81"/>
          <p:cNvCxnSpPr/>
          <p:nvPr/>
        </p:nvCxnSpPr>
        <p:spPr>
          <a:xfrm>
            <a:off x="5619555" y="3277862"/>
            <a:ext cx="0" cy="1097280"/>
          </a:xfrm>
          <a:prstGeom prst="line">
            <a:avLst/>
          </a:prstGeom>
          <a:ln w="38100" cmpd="sng">
            <a:solidFill>
              <a:srgbClr val="FFFFFF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object 28"/>
          <p:cNvSpPr txBox="1"/>
          <p:nvPr/>
        </p:nvSpPr>
        <p:spPr>
          <a:xfrm>
            <a:off x="4646926" y="5691188"/>
            <a:ext cx="1199115" cy="61323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algn="ctr">
              <a:spcBef>
                <a:spcPts val="76"/>
              </a:spcBef>
            </a:pPr>
            <a:r>
              <a:rPr lang="en-US" sz="1400" b="1" spc="0" dirty="0" smtClean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sz="2000" dirty="0">
                <a:solidFill>
                  <a:schemeClr val="bg1"/>
                </a:solidFill>
                <a:latin typeface="Calibri"/>
                <a:cs typeface="Calibri"/>
              </a:rPr>
              <a:t>l</a:t>
            </a:r>
            <a:r>
              <a:rPr sz="2000" spc="4" dirty="0" smtClean="0">
                <a:solidFill>
                  <a:schemeClr val="bg1"/>
                </a:solidFill>
                <a:latin typeface="Calibri"/>
                <a:cs typeface="Calibri"/>
              </a:rPr>
              <a:t>a</a:t>
            </a:r>
            <a:r>
              <a:rPr sz="2000" spc="0" dirty="0" smtClean="0">
                <a:solidFill>
                  <a:schemeClr val="bg1"/>
                </a:solidFill>
                <a:latin typeface="Calibri"/>
                <a:cs typeface="Calibri"/>
              </a:rPr>
              <a:t>unch</a:t>
            </a:r>
            <a:endParaRPr lang="en-US" sz="2000" spc="0" dirty="0" smtClean="0">
              <a:solidFill>
                <a:schemeClr val="bg1"/>
              </a:solidFill>
              <a:latin typeface="Calibri"/>
              <a:cs typeface="Calibri"/>
            </a:endParaRPr>
          </a:p>
          <a:p>
            <a:pPr algn="ctr">
              <a:spcBef>
                <a:spcPts val="76"/>
              </a:spcBef>
            </a:pPr>
            <a:r>
              <a:rPr lang="en-US" sz="2000" dirty="0" smtClean="0">
                <a:solidFill>
                  <a:schemeClr val="bg1"/>
                </a:solidFill>
                <a:latin typeface="Calibri"/>
                <a:cs typeface="Calibri"/>
              </a:rPr>
              <a:t>2018Oc</a:t>
            </a:r>
            <a:r>
              <a:rPr lang="en-US" sz="2000" spc="4" dirty="0" smtClean="0">
                <a:solidFill>
                  <a:schemeClr val="bg1"/>
                </a:solidFill>
                <a:latin typeface="Calibri"/>
                <a:cs typeface="Calibri"/>
              </a:rPr>
              <a:t>t</a:t>
            </a:r>
            <a:endParaRPr sz="20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83" name="object 11"/>
          <p:cNvSpPr txBox="1"/>
          <p:nvPr/>
        </p:nvSpPr>
        <p:spPr>
          <a:xfrm>
            <a:off x="3467425" y="3071744"/>
            <a:ext cx="1645920" cy="76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600"/>
              </a:lnSpc>
            </a:pPr>
            <a:endParaRPr sz="600"/>
          </a:p>
        </p:txBody>
      </p:sp>
      <p:sp>
        <p:nvSpPr>
          <p:cNvPr id="93" name="object 55"/>
          <p:cNvSpPr/>
          <p:nvPr/>
        </p:nvSpPr>
        <p:spPr>
          <a:xfrm>
            <a:off x="5113345" y="3071744"/>
            <a:ext cx="1645920" cy="76200"/>
          </a:xfrm>
          <a:custGeom>
            <a:avLst/>
            <a:gdLst/>
            <a:ahLst/>
            <a:cxnLst/>
            <a:rect l="l" t="t" r="r" b="b"/>
            <a:pathLst>
              <a:path w="1219200" h="76200">
                <a:moveTo>
                  <a:pt x="0" y="76200"/>
                </a:moveTo>
                <a:lnTo>
                  <a:pt x="1219200" y="76200"/>
                </a:lnTo>
                <a:lnTo>
                  <a:pt x="1219200" y="0"/>
                </a:lnTo>
                <a:lnTo>
                  <a:pt x="0" y="0"/>
                </a:lnTo>
                <a:lnTo>
                  <a:pt x="0" y="76200"/>
                </a:lnTo>
                <a:close/>
              </a:path>
            </a:pathLst>
          </a:custGeom>
          <a:solidFill>
            <a:srgbClr val="7F7F7F"/>
          </a:solidFill>
          <a:ln>
            <a:solidFill>
              <a:srgbClr val="7F7F7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5" name="object 11"/>
          <p:cNvSpPr txBox="1"/>
          <p:nvPr/>
        </p:nvSpPr>
        <p:spPr>
          <a:xfrm>
            <a:off x="6765724" y="3076477"/>
            <a:ext cx="1645920" cy="76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600"/>
              </a:lnSpc>
            </a:pPr>
            <a:endParaRPr sz="600"/>
          </a:p>
        </p:txBody>
      </p:sp>
      <p:cxnSp>
        <p:nvCxnSpPr>
          <p:cNvPr id="96" name="Straight Connector 95"/>
          <p:cNvCxnSpPr/>
          <p:nvPr/>
        </p:nvCxnSpPr>
        <p:spPr>
          <a:xfrm>
            <a:off x="7334132" y="3223250"/>
            <a:ext cx="0" cy="1645920"/>
          </a:xfrm>
          <a:prstGeom prst="line">
            <a:avLst/>
          </a:prstGeom>
          <a:ln w="38100" cmpd="sng">
            <a:solidFill>
              <a:srgbClr val="FFFFFF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/>
          <p:nvPr/>
        </p:nvCxnSpPr>
        <p:spPr>
          <a:xfrm flipV="1">
            <a:off x="6667455" y="3447848"/>
            <a:ext cx="0" cy="1463040"/>
          </a:xfrm>
          <a:prstGeom prst="line">
            <a:avLst/>
          </a:prstGeom>
          <a:ln w="38100" cmpd="sng">
            <a:solidFill>
              <a:schemeClr val="accent6">
                <a:lumMod val="75000"/>
              </a:schemeClr>
            </a:solidFill>
            <a:prstDash val="soli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0" name="object 28"/>
          <p:cNvSpPr txBox="1"/>
          <p:nvPr/>
        </p:nvSpPr>
        <p:spPr>
          <a:xfrm>
            <a:off x="5005380" y="5030650"/>
            <a:ext cx="1733371" cy="1013259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>
            <a:noAutofit/>
          </a:bodyPr>
          <a:lstStyle/>
          <a:p>
            <a:pPr algn="r">
              <a:spcBef>
                <a:spcPts val="76"/>
              </a:spcBef>
            </a:pPr>
            <a:r>
              <a:rPr lang="en-US" sz="1400" b="1" spc="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0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000" dirty="0" smtClean="0">
                <a:solidFill>
                  <a:srgbClr val="C65806"/>
                </a:solidFill>
                <a:latin typeface="Calibri"/>
                <a:cs typeface="Calibri"/>
              </a:rPr>
              <a:t>GO Cy2 deadline</a:t>
            </a:r>
          </a:p>
          <a:p>
            <a:pPr algn="r">
              <a:spcBef>
                <a:spcPts val="76"/>
              </a:spcBef>
            </a:pPr>
            <a:r>
              <a:rPr lang="en-US" sz="2000" dirty="0" smtClean="0">
                <a:solidFill>
                  <a:srgbClr val="C65806"/>
                </a:solidFill>
                <a:latin typeface="Calibri"/>
                <a:cs typeface="Calibri"/>
              </a:rPr>
              <a:t>12/2019</a:t>
            </a:r>
          </a:p>
        </p:txBody>
      </p:sp>
      <p:cxnSp>
        <p:nvCxnSpPr>
          <p:cNvPr id="101" name="Straight Connector 100"/>
          <p:cNvCxnSpPr/>
          <p:nvPr/>
        </p:nvCxnSpPr>
        <p:spPr>
          <a:xfrm flipV="1">
            <a:off x="7045119" y="3461915"/>
            <a:ext cx="0" cy="1463040"/>
          </a:xfrm>
          <a:prstGeom prst="line">
            <a:avLst/>
          </a:prstGeom>
          <a:ln w="38100" cmpd="sng">
            <a:solidFill>
              <a:schemeClr val="accent6">
                <a:lumMod val="75000"/>
              </a:schemeClr>
            </a:solidFill>
            <a:prstDash val="soli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8" name="object 28"/>
          <p:cNvSpPr txBox="1"/>
          <p:nvPr/>
        </p:nvSpPr>
        <p:spPr>
          <a:xfrm>
            <a:off x="6901184" y="5069182"/>
            <a:ext cx="1733371" cy="1013259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76"/>
              </a:spcBef>
            </a:pPr>
            <a:r>
              <a:rPr lang="en-US" sz="1400" b="1" spc="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000" dirty="0">
                <a:solidFill>
                  <a:srgbClr val="C65806"/>
                </a:solidFill>
                <a:latin typeface="Calibri"/>
                <a:cs typeface="Calibri"/>
              </a:rPr>
              <a:t>T</a:t>
            </a:r>
            <a:r>
              <a:rPr lang="en-US" sz="2000" dirty="0" smtClean="0">
                <a:solidFill>
                  <a:srgbClr val="C65806"/>
                </a:solidFill>
                <a:latin typeface="Calibri"/>
                <a:cs typeface="Calibri"/>
              </a:rPr>
              <a:t>AC </a:t>
            </a:r>
          </a:p>
          <a:p>
            <a:pPr>
              <a:spcBef>
                <a:spcPts val="76"/>
              </a:spcBef>
            </a:pPr>
            <a:r>
              <a:rPr lang="en-US" sz="2000" dirty="0" smtClean="0">
                <a:solidFill>
                  <a:srgbClr val="C65806"/>
                </a:solidFill>
                <a:latin typeface="Calibri"/>
                <a:cs typeface="Calibri"/>
              </a:rPr>
              <a:t>2/2020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83BF8-FB3E-2A4F-814C-66C0EA10A359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47" name="object 28"/>
          <p:cNvSpPr txBox="1"/>
          <p:nvPr/>
        </p:nvSpPr>
        <p:spPr>
          <a:xfrm>
            <a:off x="175585" y="5269192"/>
            <a:ext cx="1199115" cy="61323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algn="ctr">
              <a:spcBef>
                <a:spcPts val="76"/>
              </a:spcBef>
            </a:pPr>
            <a:r>
              <a:rPr lang="en-US" sz="3600" b="1" spc="0" dirty="0" smtClean="0">
                <a:solidFill>
                  <a:schemeClr val="bg1"/>
                </a:solidFill>
                <a:latin typeface="Calibri"/>
                <a:cs typeface="Calibri"/>
              </a:rPr>
              <a:t> JWST</a:t>
            </a:r>
            <a:endParaRPr sz="36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51" name="object 28"/>
          <p:cNvSpPr txBox="1"/>
          <p:nvPr/>
        </p:nvSpPr>
        <p:spPr>
          <a:xfrm>
            <a:off x="175585" y="734467"/>
            <a:ext cx="1199115" cy="61323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algn="ctr">
              <a:spcBef>
                <a:spcPts val="76"/>
              </a:spcBef>
            </a:pPr>
            <a:r>
              <a:rPr lang="en-US" sz="3600" b="1" spc="0" dirty="0" smtClean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sz="3600" b="1" dirty="0">
                <a:solidFill>
                  <a:schemeClr val="bg1"/>
                </a:solidFill>
                <a:latin typeface="Calibri"/>
                <a:cs typeface="Calibri"/>
              </a:rPr>
              <a:t>H</a:t>
            </a:r>
            <a:r>
              <a:rPr lang="en-US" sz="3600" b="1" spc="0" dirty="0" smtClean="0">
                <a:solidFill>
                  <a:schemeClr val="bg1"/>
                </a:solidFill>
                <a:latin typeface="Calibri"/>
                <a:cs typeface="Calibri"/>
              </a:rPr>
              <a:t>ST</a:t>
            </a:r>
            <a:endParaRPr sz="36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cxnSp>
        <p:nvCxnSpPr>
          <p:cNvPr id="52" name="Straight Connector 51"/>
          <p:cNvCxnSpPr/>
          <p:nvPr/>
        </p:nvCxnSpPr>
        <p:spPr>
          <a:xfrm rot="10800000">
            <a:off x="3733855" y="3242970"/>
            <a:ext cx="0" cy="914400"/>
          </a:xfrm>
          <a:prstGeom prst="line">
            <a:avLst/>
          </a:prstGeom>
          <a:ln w="38100" cmpd="sng">
            <a:solidFill>
              <a:srgbClr val="C3D69B"/>
            </a:solidFill>
            <a:prstDash val="soli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object 28"/>
          <p:cNvSpPr txBox="1"/>
          <p:nvPr/>
        </p:nvSpPr>
        <p:spPr>
          <a:xfrm>
            <a:off x="3337090" y="1073760"/>
            <a:ext cx="1255292" cy="721069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>
            <a:noAutofit/>
          </a:bodyPr>
          <a:lstStyle/>
          <a:p>
            <a:pPr algn="ctr">
              <a:spcBef>
                <a:spcPts val="76"/>
              </a:spcBef>
            </a:pPr>
            <a:r>
              <a:rPr lang="en-US" sz="1400" b="1" spc="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0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000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Calibri"/>
                <a:cs typeface="Calibri"/>
              </a:rPr>
              <a:t>Cy</a:t>
            </a:r>
            <a:r>
              <a:rPr lang="en-US" sz="2000" dirty="0" smtClean="0">
                <a:solidFill>
                  <a:schemeClr val="accent1">
                    <a:lumMod val="40000"/>
                    <a:lumOff val="60000"/>
                  </a:schemeClr>
                </a:solidFill>
                <a:cs typeface="Calibri"/>
              </a:rPr>
              <a:t>26 ∆TAC </a:t>
            </a:r>
            <a:r>
              <a:rPr lang="en-US" sz="2000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Calibri"/>
                <a:cs typeface="Calibri"/>
              </a:rPr>
              <a:t>deadline</a:t>
            </a:r>
          </a:p>
          <a:p>
            <a:pPr algn="ctr">
              <a:spcBef>
                <a:spcPts val="76"/>
              </a:spcBef>
            </a:pPr>
            <a:r>
              <a:rPr lang="en-US" sz="2000" dirty="0">
                <a:solidFill>
                  <a:schemeClr val="accent1">
                    <a:lumMod val="40000"/>
                    <a:lumOff val="60000"/>
                  </a:schemeClr>
                </a:solidFill>
                <a:latin typeface="Calibri"/>
                <a:cs typeface="Calibri"/>
              </a:rPr>
              <a:t>7</a:t>
            </a:r>
            <a:r>
              <a:rPr lang="en-US" sz="2000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Calibri"/>
                <a:cs typeface="Calibri"/>
              </a:rPr>
              <a:t>/2018</a:t>
            </a:r>
          </a:p>
        </p:txBody>
      </p:sp>
      <p:sp>
        <p:nvSpPr>
          <p:cNvPr id="43" name="object 28"/>
          <p:cNvSpPr txBox="1"/>
          <p:nvPr/>
        </p:nvSpPr>
        <p:spPr>
          <a:xfrm>
            <a:off x="1680984" y="1063003"/>
            <a:ext cx="1036415" cy="721069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>
            <a:noAutofit/>
          </a:bodyPr>
          <a:lstStyle/>
          <a:p>
            <a:pPr algn="ctr">
              <a:spcBef>
                <a:spcPts val="76"/>
              </a:spcBef>
            </a:pPr>
            <a:r>
              <a:rPr lang="en-US" sz="1400" b="1" spc="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0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000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Calibri"/>
                <a:cs typeface="Calibri"/>
              </a:rPr>
              <a:t>Cy25 deadline</a:t>
            </a:r>
          </a:p>
          <a:p>
            <a:pPr algn="ctr">
              <a:spcBef>
                <a:spcPts val="76"/>
              </a:spcBef>
            </a:pPr>
            <a:r>
              <a:rPr lang="en-US" sz="2000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Calibri"/>
                <a:cs typeface="Calibri"/>
              </a:rPr>
              <a:t>4/2017</a:t>
            </a:r>
          </a:p>
        </p:txBody>
      </p:sp>
      <p:cxnSp>
        <p:nvCxnSpPr>
          <p:cNvPr id="44" name="Straight Connector 43"/>
          <p:cNvCxnSpPr/>
          <p:nvPr/>
        </p:nvCxnSpPr>
        <p:spPr>
          <a:xfrm>
            <a:off x="4589593" y="2558065"/>
            <a:ext cx="0" cy="457200"/>
          </a:xfrm>
          <a:prstGeom prst="line">
            <a:avLst/>
          </a:prstGeom>
          <a:ln w="38100" cmpd="sng">
            <a:solidFill>
              <a:schemeClr val="accent1">
                <a:lumMod val="40000"/>
                <a:lumOff val="60000"/>
              </a:schemeClr>
            </a:solidFill>
            <a:prstDash val="soli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2473554" y="2118307"/>
            <a:ext cx="0" cy="914400"/>
          </a:xfrm>
          <a:prstGeom prst="line">
            <a:avLst/>
          </a:prstGeom>
          <a:ln w="38100" cmpd="sng">
            <a:solidFill>
              <a:schemeClr val="accent1">
                <a:lumMod val="40000"/>
                <a:lumOff val="60000"/>
              </a:schemeClr>
            </a:solidFill>
            <a:prstDash val="soli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2817807" y="2597023"/>
            <a:ext cx="0" cy="457200"/>
          </a:xfrm>
          <a:prstGeom prst="line">
            <a:avLst/>
          </a:prstGeom>
          <a:ln w="38100" cmpd="sng">
            <a:solidFill>
              <a:schemeClr val="accent1">
                <a:lumMod val="40000"/>
                <a:lumOff val="60000"/>
              </a:schemeClr>
            </a:solidFill>
            <a:prstDash val="soli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object 28"/>
          <p:cNvSpPr txBox="1"/>
          <p:nvPr/>
        </p:nvSpPr>
        <p:spPr>
          <a:xfrm>
            <a:off x="4984929" y="1072154"/>
            <a:ext cx="1036415" cy="721069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>
            <a:noAutofit/>
          </a:bodyPr>
          <a:lstStyle/>
          <a:p>
            <a:pPr algn="ctr">
              <a:spcBef>
                <a:spcPts val="76"/>
              </a:spcBef>
            </a:pPr>
            <a:r>
              <a:rPr lang="en-US" sz="1400" b="1" spc="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0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000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Calibri"/>
                <a:cs typeface="Calibri"/>
              </a:rPr>
              <a:t>Cy27 deadline</a:t>
            </a:r>
          </a:p>
          <a:p>
            <a:pPr algn="ctr">
              <a:spcBef>
                <a:spcPts val="76"/>
              </a:spcBef>
            </a:pPr>
            <a:r>
              <a:rPr lang="en-US" sz="2000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Calibri"/>
                <a:cs typeface="Calibri"/>
              </a:rPr>
              <a:t>4/2019</a:t>
            </a:r>
          </a:p>
        </p:txBody>
      </p:sp>
      <p:cxnSp>
        <p:nvCxnSpPr>
          <p:cNvPr id="53" name="Straight Connector 52"/>
          <p:cNvCxnSpPr/>
          <p:nvPr/>
        </p:nvCxnSpPr>
        <p:spPr>
          <a:xfrm>
            <a:off x="5667444" y="2085136"/>
            <a:ext cx="0" cy="914400"/>
          </a:xfrm>
          <a:prstGeom prst="line">
            <a:avLst/>
          </a:prstGeom>
          <a:ln w="38100" cmpd="sng">
            <a:solidFill>
              <a:schemeClr val="accent1">
                <a:lumMod val="40000"/>
                <a:lumOff val="60000"/>
              </a:schemeClr>
            </a:solidFill>
            <a:prstDash val="soli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>
            <a:off x="3104059" y="2484067"/>
            <a:ext cx="0" cy="548640"/>
          </a:xfrm>
          <a:prstGeom prst="line">
            <a:avLst/>
          </a:prstGeom>
          <a:ln w="38100" cmpd="sng">
            <a:solidFill>
              <a:srgbClr val="FFFFFF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object 28"/>
          <p:cNvSpPr txBox="1"/>
          <p:nvPr/>
        </p:nvSpPr>
        <p:spPr>
          <a:xfrm>
            <a:off x="6696782" y="1072556"/>
            <a:ext cx="1036415" cy="721069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>
            <a:noAutofit/>
          </a:bodyPr>
          <a:lstStyle/>
          <a:p>
            <a:pPr algn="ctr">
              <a:spcBef>
                <a:spcPts val="76"/>
              </a:spcBef>
            </a:pPr>
            <a:r>
              <a:rPr lang="en-US" sz="1400" b="1" spc="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0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000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Calibri"/>
                <a:cs typeface="Calibri"/>
              </a:rPr>
              <a:t>Cy28 deadline</a:t>
            </a:r>
          </a:p>
          <a:p>
            <a:pPr algn="ctr">
              <a:spcBef>
                <a:spcPts val="76"/>
              </a:spcBef>
            </a:pPr>
            <a:r>
              <a:rPr lang="en-US" sz="2000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Calibri"/>
                <a:cs typeface="Calibri"/>
              </a:rPr>
              <a:t>4/2020</a:t>
            </a:r>
          </a:p>
        </p:txBody>
      </p:sp>
      <p:cxnSp>
        <p:nvCxnSpPr>
          <p:cNvPr id="59" name="Straight Connector 58"/>
          <p:cNvCxnSpPr/>
          <p:nvPr/>
        </p:nvCxnSpPr>
        <p:spPr>
          <a:xfrm>
            <a:off x="7320703" y="2096791"/>
            <a:ext cx="0" cy="914400"/>
          </a:xfrm>
          <a:prstGeom prst="line">
            <a:avLst/>
          </a:prstGeom>
          <a:ln w="38100" cmpd="sng">
            <a:solidFill>
              <a:schemeClr val="accent1">
                <a:lumMod val="40000"/>
                <a:lumOff val="60000"/>
              </a:schemeClr>
            </a:solidFill>
            <a:prstDash val="soli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5935609" y="2553991"/>
            <a:ext cx="0" cy="457200"/>
          </a:xfrm>
          <a:prstGeom prst="line">
            <a:avLst/>
          </a:prstGeom>
          <a:ln w="38100" cmpd="sng">
            <a:solidFill>
              <a:schemeClr val="accent1">
                <a:lumMod val="40000"/>
                <a:lumOff val="60000"/>
              </a:schemeClr>
            </a:solidFill>
            <a:prstDash val="soli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7577230" y="2561021"/>
            <a:ext cx="0" cy="457200"/>
          </a:xfrm>
          <a:prstGeom prst="line">
            <a:avLst/>
          </a:prstGeom>
          <a:ln w="38100" cmpd="sng">
            <a:solidFill>
              <a:schemeClr val="accent1">
                <a:lumMod val="40000"/>
                <a:lumOff val="60000"/>
              </a:schemeClr>
            </a:solidFill>
            <a:prstDash val="soli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1459932" y="2422158"/>
            <a:ext cx="0" cy="548640"/>
          </a:xfrm>
          <a:prstGeom prst="line">
            <a:avLst/>
          </a:prstGeom>
          <a:ln w="38100" cmpd="sng">
            <a:solidFill>
              <a:srgbClr val="FFFFFF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6337694" y="2462551"/>
            <a:ext cx="0" cy="548640"/>
          </a:xfrm>
          <a:prstGeom prst="line">
            <a:avLst/>
          </a:prstGeom>
          <a:ln w="38100" cmpd="sng">
            <a:solidFill>
              <a:srgbClr val="FFFFFF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>
            <a:off x="7943631" y="2422158"/>
            <a:ext cx="0" cy="548640"/>
          </a:xfrm>
          <a:prstGeom prst="line">
            <a:avLst/>
          </a:prstGeom>
          <a:ln w="38100" cmpd="sng">
            <a:solidFill>
              <a:srgbClr val="FFFFFF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2" name="object 28"/>
          <p:cNvSpPr txBox="1"/>
          <p:nvPr/>
        </p:nvSpPr>
        <p:spPr>
          <a:xfrm>
            <a:off x="2373831" y="1940496"/>
            <a:ext cx="1036415" cy="721069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>
            <a:noAutofit/>
          </a:bodyPr>
          <a:lstStyle/>
          <a:p>
            <a:pPr algn="ctr">
              <a:spcBef>
                <a:spcPts val="76"/>
              </a:spcBef>
            </a:pPr>
            <a:r>
              <a:rPr lang="en-US" sz="2000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Calibri"/>
                <a:cs typeface="Calibri"/>
              </a:rPr>
              <a:t>TAC</a:t>
            </a:r>
          </a:p>
          <a:p>
            <a:pPr algn="ctr">
              <a:spcBef>
                <a:spcPts val="76"/>
              </a:spcBef>
            </a:pPr>
            <a:r>
              <a:rPr lang="en-US" sz="2000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Calibri"/>
                <a:cs typeface="Calibri"/>
              </a:rPr>
              <a:t>6/17</a:t>
            </a:r>
          </a:p>
        </p:txBody>
      </p:sp>
      <p:sp>
        <p:nvSpPr>
          <p:cNvPr id="73" name="object 28"/>
          <p:cNvSpPr txBox="1"/>
          <p:nvPr/>
        </p:nvSpPr>
        <p:spPr>
          <a:xfrm>
            <a:off x="4185145" y="1831475"/>
            <a:ext cx="1036415" cy="721069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>
            <a:noAutofit/>
          </a:bodyPr>
          <a:lstStyle/>
          <a:p>
            <a:pPr algn="ctr">
              <a:spcBef>
                <a:spcPts val="76"/>
              </a:spcBef>
            </a:pPr>
            <a:r>
              <a:rPr lang="en-US" sz="2000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Calibri"/>
                <a:cs typeface="Calibri"/>
              </a:rPr>
              <a:t>∆TAC</a:t>
            </a:r>
          </a:p>
          <a:p>
            <a:pPr algn="ctr">
              <a:spcBef>
                <a:spcPts val="76"/>
              </a:spcBef>
            </a:pPr>
            <a:r>
              <a:rPr lang="en-US" sz="2000" dirty="0">
                <a:solidFill>
                  <a:schemeClr val="accent1">
                    <a:lumMod val="40000"/>
                    <a:lumOff val="60000"/>
                  </a:schemeClr>
                </a:solidFill>
                <a:latin typeface="Calibri"/>
                <a:cs typeface="Calibri"/>
              </a:rPr>
              <a:t>9</a:t>
            </a:r>
            <a:r>
              <a:rPr lang="en-US" sz="2000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Calibri"/>
                <a:cs typeface="Calibri"/>
              </a:rPr>
              <a:t>/18</a:t>
            </a:r>
          </a:p>
        </p:txBody>
      </p:sp>
      <p:sp>
        <p:nvSpPr>
          <p:cNvPr id="76" name="object 28"/>
          <p:cNvSpPr txBox="1"/>
          <p:nvPr/>
        </p:nvSpPr>
        <p:spPr>
          <a:xfrm>
            <a:off x="7148575" y="1939553"/>
            <a:ext cx="1036415" cy="721069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>
            <a:noAutofit/>
          </a:bodyPr>
          <a:lstStyle/>
          <a:p>
            <a:pPr algn="ctr">
              <a:spcBef>
                <a:spcPts val="76"/>
              </a:spcBef>
            </a:pPr>
            <a:r>
              <a:rPr lang="en-US" sz="2000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Calibri"/>
                <a:cs typeface="Calibri"/>
              </a:rPr>
              <a:t>TAC</a:t>
            </a:r>
          </a:p>
          <a:p>
            <a:pPr algn="ctr">
              <a:spcBef>
                <a:spcPts val="76"/>
              </a:spcBef>
            </a:pPr>
            <a:r>
              <a:rPr lang="en-US" sz="2000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Calibri"/>
                <a:cs typeface="Calibri"/>
              </a:rPr>
              <a:t>6/20</a:t>
            </a:r>
          </a:p>
        </p:txBody>
      </p:sp>
      <p:sp>
        <p:nvSpPr>
          <p:cNvPr id="78" name="object 28"/>
          <p:cNvSpPr txBox="1"/>
          <p:nvPr/>
        </p:nvSpPr>
        <p:spPr>
          <a:xfrm>
            <a:off x="5527465" y="1899258"/>
            <a:ext cx="1036415" cy="721069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>
            <a:noAutofit/>
          </a:bodyPr>
          <a:lstStyle/>
          <a:p>
            <a:pPr algn="ctr">
              <a:spcBef>
                <a:spcPts val="76"/>
              </a:spcBef>
            </a:pPr>
            <a:r>
              <a:rPr lang="en-US" sz="2000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Calibri"/>
                <a:cs typeface="Calibri"/>
              </a:rPr>
              <a:t>TAC</a:t>
            </a:r>
          </a:p>
          <a:p>
            <a:pPr algn="ctr">
              <a:spcBef>
                <a:spcPts val="76"/>
              </a:spcBef>
            </a:pPr>
            <a:r>
              <a:rPr lang="en-US" sz="2000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Calibri"/>
                <a:cs typeface="Calibri"/>
              </a:rPr>
              <a:t>6/19</a:t>
            </a:r>
          </a:p>
        </p:txBody>
      </p:sp>
      <p:cxnSp>
        <p:nvCxnSpPr>
          <p:cNvPr id="55" name="Straight Connector 54"/>
          <p:cNvCxnSpPr/>
          <p:nvPr/>
        </p:nvCxnSpPr>
        <p:spPr>
          <a:xfrm>
            <a:off x="4320296" y="2104441"/>
            <a:ext cx="0" cy="914400"/>
          </a:xfrm>
          <a:prstGeom prst="line">
            <a:avLst/>
          </a:prstGeom>
          <a:ln w="38100" cmpd="sng">
            <a:solidFill>
              <a:schemeClr val="accent1">
                <a:lumMod val="40000"/>
                <a:lumOff val="60000"/>
              </a:schemeClr>
            </a:solidFill>
            <a:prstDash val="soli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4779940" y="2493491"/>
            <a:ext cx="0" cy="548640"/>
          </a:xfrm>
          <a:prstGeom prst="line">
            <a:avLst/>
          </a:prstGeom>
          <a:ln w="38100" cmpd="sng">
            <a:solidFill>
              <a:srgbClr val="FFFFFF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V="1">
            <a:off x="3254742" y="3248957"/>
            <a:ext cx="0" cy="259948"/>
          </a:xfrm>
          <a:prstGeom prst="line">
            <a:avLst/>
          </a:prstGeom>
          <a:ln w="38100" cmpd="sng">
            <a:solidFill>
              <a:srgbClr val="C3D69B"/>
            </a:solidFill>
            <a:prstDash val="soli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object 28"/>
          <p:cNvSpPr txBox="1"/>
          <p:nvPr/>
        </p:nvSpPr>
        <p:spPr>
          <a:xfrm>
            <a:off x="2322748" y="3603598"/>
            <a:ext cx="1733371" cy="76843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>
            <a:noAutofit/>
          </a:bodyPr>
          <a:lstStyle/>
          <a:p>
            <a:pPr algn="ctr">
              <a:spcBef>
                <a:spcPts val="76"/>
              </a:spcBef>
            </a:pPr>
            <a:r>
              <a:rPr lang="en-US" sz="1400" b="1" spc="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0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Calibri"/>
                <a:cs typeface="Calibri"/>
              </a:rPr>
              <a:t> Call</a:t>
            </a:r>
          </a:p>
          <a:p>
            <a:pPr algn="ctr">
              <a:spcBef>
                <a:spcPts val="76"/>
              </a:spcBef>
            </a:pPr>
            <a:r>
              <a:rPr lang="en-US" sz="20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Calibri"/>
                <a:cs typeface="Calibri"/>
              </a:rPr>
              <a:t>11/2017</a:t>
            </a:r>
          </a:p>
        </p:txBody>
      </p:sp>
      <p:sp>
        <p:nvSpPr>
          <p:cNvPr id="69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r>
              <a:rPr lang="en-US" dirty="0" smtClean="0"/>
              <a:t>ESAC September 26 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7622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38"/>
          <p:cNvSpPr/>
          <p:nvPr/>
        </p:nvSpPr>
        <p:spPr>
          <a:xfrm>
            <a:off x="7304532" y="343221"/>
            <a:ext cx="576072" cy="7528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" name="object 55"/>
          <p:cNvSpPr/>
          <p:nvPr/>
        </p:nvSpPr>
        <p:spPr>
          <a:xfrm>
            <a:off x="1821505" y="3070517"/>
            <a:ext cx="1645920" cy="76200"/>
          </a:xfrm>
          <a:custGeom>
            <a:avLst/>
            <a:gdLst/>
            <a:ahLst/>
            <a:cxnLst/>
            <a:rect l="l" t="t" r="r" b="b"/>
            <a:pathLst>
              <a:path w="1219200" h="76200">
                <a:moveTo>
                  <a:pt x="0" y="76200"/>
                </a:moveTo>
                <a:lnTo>
                  <a:pt x="1219200" y="76200"/>
                </a:lnTo>
                <a:lnTo>
                  <a:pt x="1219200" y="0"/>
                </a:lnTo>
                <a:lnTo>
                  <a:pt x="0" y="0"/>
                </a:lnTo>
                <a:lnTo>
                  <a:pt x="0" y="76200"/>
                </a:lnTo>
                <a:close/>
              </a:path>
            </a:pathLst>
          </a:custGeom>
          <a:solidFill>
            <a:srgbClr val="7F7F7F"/>
          </a:solidFill>
          <a:ln>
            <a:solidFill>
              <a:srgbClr val="7F7F7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7" name="object 12"/>
          <p:cNvSpPr txBox="1"/>
          <p:nvPr/>
        </p:nvSpPr>
        <p:spPr>
          <a:xfrm>
            <a:off x="366712" y="3065719"/>
            <a:ext cx="1212088" cy="76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600"/>
              </a:lnSpc>
            </a:pPr>
            <a:endParaRPr sz="600"/>
          </a:p>
        </p:txBody>
      </p:sp>
      <p:sp>
        <p:nvSpPr>
          <p:cNvPr id="68" name="object 11"/>
          <p:cNvSpPr txBox="1"/>
          <p:nvPr/>
        </p:nvSpPr>
        <p:spPr>
          <a:xfrm>
            <a:off x="175585" y="3065719"/>
            <a:ext cx="1645920" cy="76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600"/>
              </a:lnSpc>
            </a:pPr>
            <a:endParaRPr sz="600"/>
          </a:p>
        </p:txBody>
      </p:sp>
      <p:sp>
        <p:nvSpPr>
          <p:cNvPr id="75" name="object 4"/>
          <p:cNvSpPr txBox="1"/>
          <p:nvPr/>
        </p:nvSpPr>
        <p:spPr>
          <a:xfrm>
            <a:off x="5657850" y="2980852"/>
            <a:ext cx="1229551" cy="3736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7" name="object 2"/>
          <p:cNvSpPr txBox="1"/>
          <p:nvPr/>
        </p:nvSpPr>
        <p:spPr>
          <a:xfrm>
            <a:off x="8112125" y="2980852"/>
            <a:ext cx="1009651" cy="3736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2" name="object 25"/>
          <p:cNvSpPr txBox="1"/>
          <p:nvPr/>
        </p:nvSpPr>
        <p:spPr>
          <a:xfrm>
            <a:off x="5744918" y="3219040"/>
            <a:ext cx="552853" cy="2037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algn="ctr">
              <a:lnSpc>
                <a:spcPts val="1535"/>
              </a:lnSpc>
              <a:spcBef>
                <a:spcPts val="76"/>
              </a:spcBef>
            </a:pPr>
            <a:r>
              <a:rPr lang="en-US" i="1" dirty="0" smtClean="0">
                <a:solidFill>
                  <a:srgbClr val="FFFFFF"/>
                </a:solidFill>
                <a:latin typeface="Calibri"/>
                <a:cs typeface="Calibri"/>
              </a:rPr>
              <a:t>2019</a:t>
            </a:r>
          </a:p>
          <a:p>
            <a:pPr marL="12700" algn="ctr">
              <a:lnSpc>
                <a:spcPts val="1535"/>
              </a:lnSpc>
              <a:spcBef>
                <a:spcPts val="76"/>
              </a:spcBef>
            </a:pPr>
            <a:endParaRPr sz="1600" dirty="0">
              <a:solidFill>
                <a:srgbClr val="FFFFFF"/>
              </a:solidFill>
              <a:latin typeface="Times New Roman"/>
              <a:cs typeface="Times New Roman"/>
            </a:endParaRPr>
          </a:p>
        </p:txBody>
      </p:sp>
      <p:sp>
        <p:nvSpPr>
          <p:cNvPr id="103" name="object 25"/>
          <p:cNvSpPr txBox="1"/>
          <p:nvPr/>
        </p:nvSpPr>
        <p:spPr>
          <a:xfrm>
            <a:off x="2091612" y="3219040"/>
            <a:ext cx="552853" cy="2037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algn="ctr">
              <a:lnSpc>
                <a:spcPts val="1535"/>
              </a:lnSpc>
              <a:spcBef>
                <a:spcPts val="76"/>
              </a:spcBef>
            </a:pPr>
            <a:r>
              <a:rPr lang="en-US" i="1" dirty="0" smtClean="0">
                <a:solidFill>
                  <a:srgbClr val="FFFFFF"/>
                </a:solidFill>
                <a:latin typeface="Calibri"/>
                <a:cs typeface="Calibri"/>
              </a:rPr>
              <a:t>2017</a:t>
            </a:r>
          </a:p>
          <a:p>
            <a:pPr marL="12700" algn="ctr">
              <a:lnSpc>
                <a:spcPts val="1535"/>
              </a:lnSpc>
              <a:spcBef>
                <a:spcPts val="76"/>
              </a:spcBef>
            </a:pPr>
            <a:endParaRPr sz="1600" dirty="0">
              <a:solidFill>
                <a:srgbClr val="FFFFFF"/>
              </a:solidFill>
              <a:latin typeface="Times New Roman"/>
              <a:cs typeface="Times New Roman"/>
            </a:endParaRPr>
          </a:p>
        </p:txBody>
      </p:sp>
      <p:sp>
        <p:nvSpPr>
          <p:cNvPr id="104" name="object 25"/>
          <p:cNvSpPr txBox="1"/>
          <p:nvPr/>
        </p:nvSpPr>
        <p:spPr>
          <a:xfrm>
            <a:off x="775142" y="3219039"/>
            <a:ext cx="552853" cy="2037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algn="ctr">
              <a:lnSpc>
                <a:spcPts val="1535"/>
              </a:lnSpc>
              <a:spcBef>
                <a:spcPts val="76"/>
              </a:spcBef>
            </a:pPr>
            <a:r>
              <a:rPr lang="en-US" i="1" dirty="0" smtClean="0">
                <a:solidFill>
                  <a:srgbClr val="FFFFFF"/>
                </a:solidFill>
                <a:latin typeface="Calibri"/>
                <a:cs typeface="Calibri"/>
              </a:rPr>
              <a:t>2016</a:t>
            </a:r>
          </a:p>
          <a:p>
            <a:pPr marL="12700" algn="ctr">
              <a:lnSpc>
                <a:spcPts val="1535"/>
              </a:lnSpc>
              <a:spcBef>
                <a:spcPts val="76"/>
              </a:spcBef>
            </a:pPr>
            <a:endParaRPr sz="1600" dirty="0">
              <a:solidFill>
                <a:srgbClr val="FFFFFF"/>
              </a:solidFill>
              <a:latin typeface="Times New Roman"/>
              <a:cs typeface="Times New Roman"/>
            </a:endParaRPr>
          </a:p>
        </p:txBody>
      </p:sp>
      <p:sp>
        <p:nvSpPr>
          <p:cNvPr id="105" name="object 25"/>
          <p:cNvSpPr txBox="1"/>
          <p:nvPr/>
        </p:nvSpPr>
        <p:spPr>
          <a:xfrm>
            <a:off x="7653215" y="3210276"/>
            <a:ext cx="552853" cy="2037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algn="ctr">
              <a:lnSpc>
                <a:spcPts val="1535"/>
              </a:lnSpc>
              <a:spcBef>
                <a:spcPts val="76"/>
              </a:spcBef>
            </a:pPr>
            <a:r>
              <a:rPr lang="en-US" i="1" dirty="0" smtClean="0">
                <a:solidFill>
                  <a:srgbClr val="FFFFFF"/>
                </a:solidFill>
                <a:latin typeface="Calibri"/>
                <a:cs typeface="Calibri"/>
              </a:rPr>
              <a:t>2020</a:t>
            </a:r>
          </a:p>
          <a:p>
            <a:pPr marL="12700" algn="ctr">
              <a:lnSpc>
                <a:spcPts val="1535"/>
              </a:lnSpc>
              <a:spcBef>
                <a:spcPts val="76"/>
              </a:spcBef>
            </a:pPr>
            <a:endParaRPr sz="1600" dirty="0">
              <a:solidFill>
                <a:srgbClr val="FFFFFF"/>
              </a:solidFill>
              <a:latin typeface="Times New Roman"/>
              <a:cs typeface="Times New Roman"/>
            </a:endParaRPr>
          </a:p>
        </p:txBody>
      </p:sp>
      <p:sp>
        <p:nvSpPr>
          <p:cNvPr id="107" name="object 25"/>
          <p:cNvSpPr txBox="1"/>
          <p:nvPr/>
        </p:nvSpPr>
        <p:spPr>
          <a:xfrm>
            <a:off x="4452527" y="3219040"/>
            <a:ext cx="552853" cy="2037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algn="ctr">
              <a:lnSpc>
                <a:spcPts val="1535"/>
              </a:lnSpc>
              <a:spcBef>
                <a:spcPts val="76"/>
              </a:spcBef>
            </a:pPr>
            <a:r>
              <a:rPr lang="en-US" i="1" dirty="0" smtClean="0">
                <a:solidFill>
                  <a:srgbClr val="FFFFFF"/>
                </a:solidFill>
                <a:latin typeface="Calibri"/>
                <a:cs typeface="Calibri"/>
              </a:rPr>
              <a:t>2018</a:t>
            </a:r>
          </a:p>
          <a:p>
            <a:pPr marL="12700" algn="ctr">
              <a:lnSpc>
                <a:spcPts val="1535"/>
              </a:lnSpc>
              <a:spcBef>
                <a:spcPts val="76"/>
              </a:spcBef>
            </a:pPr>
            <a:endParaRPr sz="1600" dirty="0">
              <a:solidFill>
                <a:srgbClr val="FFFFFF"/>
              </a:solidFill>
              <a:latin typeface="Times New Roman"/>
              <a:cs typeface="Times New Roman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2101789" y="117837"/>
            <a:ext cx="49223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i="1" dirty="0" smtClean="0">
                <a:solidFill>
                  <a:srgbClr val="FFFFFF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</a:rPr>
              <a:t>HST: Mid-cycle opportunities</a:t>
            </a:r>
            <a:endParaRPr lang="en-US" sz="2000" i="1" dirty="0" smtClean="0">
              <a:solidFill>
                <a:srgbClr val="FFFFFF"/>
              </a:solidFill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83" name="object 11"/>
          <p:cNvSpPr txBox="1"/>
          <p:nvPr/>
        </p:nvSpPr>
        <p:spPr>
          <a:xfrm>
            <a:off x="3467425" y="3071744"/>
            <a:ext cx="1645920" cy="76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600"/>
              </a:lnSpc>
            </a:pPr>
            <a:endParaRPr sz="600"/>
          </a:p>
        </p:txBody>
      </p:sp>
      <p:sp>
        <p:nvSpPr>
          <p:cNvPr id="93" name="object 55"/>
          <p:cNvSpPr/>
          <p:nvPr/>
        </p:nvSpPr>
        <p:spPr>
          <a:xfrm>
            <a:off x="5113345" y="3071744"/>
            <a:ext cx="1645920" cy="76200"/>
          </a:xfrm>
          <a:custGeom>
            <a:avLst/>
            <a:gdLst/>
            <a:ahLst/>
            <a:cxnLst/>
            <a:rect l="l" t="t" r="r" b="b"/>
            <a:pathLst>
              <a:path w="1219200" h="76200">
                <a:moveTo>
                  <a:pt x="0" y="76200"/>
                </a:moveTo>
                <a:lnTo>
                  <a:pt x="1219200" y="76200"/>
                </a:lnTo>
                <a:lnTo>
                  <a:pt x="1219200" y="0"/>
                </a:lnTo>
                <a:lnTo>
                  <a:pt x="0" y="0"/>
                </a:lnTo>
                <a:lnTo>
                  <a:pt x="0" y="76200"/>
                </a:lnTo>
                <a:close/>
              </a:path>
            </a:pathLst>
          </a:custGeom>
          <a:solidFill>
            <a:srgbClr val="7F7F7F"/>
          </a:solidFill>
          <a:ln>
            <a:solidFill>
              <a:srgbClr val="7F7F7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5" name="object 11"/>
          <p:cNvSpPr txBox="1"/>
          <p:nvPr/>
        </p:nvSpPr>
        <p:spPr>
          <a:xfrm>
            <a:off x="6765724" y="3076477"/>
            <a:ext cx="1645920" cy="76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600"/>
              </a:lnSpc>
            </a:pPr>
            <a:endParaRPr sz="60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83BF8-FB3E-2A4F-814C-66C0EA10A359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47" name="object 28"/>
          <p:cNvSpPr txBox="1"/>
          <p:nvPr/>
        </p:nvSpPr>
        <p:spPr>
          <a:xfrm>
            <a:off x="175585" y="5269192"/>
            <a:ext cx="2147163" cy="61323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algn="ctr">
              <a:spcBef>
                <a:spcPts val="76"/>
              </a:spcBef>
            </a:pPr>
            <a:r>
              <a:rPr lang="en-US" sz="3600" b="1" spc="0" dirty="0" smtClean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sz="3600" b="1" dirty="0" smtClean="0">
                <a:solidFill>
                  <a:schemeClr val="bg1"/>
                </a:solidFill>
                <a:latin typeface="Calibri"/>
                <a:cs typeface="Calibri"/>
              </a:rPr>
              <a:t>Mid-cycle</a:t>
            </a:r>
            <a:endParaRPr sz="36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51" name="object 28"/>
          <p:cNvSpPr txBox="1"/>
          <p:nvPr/>
        </p:nvSpPr>
        <p:spPr>
          <a:xfrm>
            <a:off x="175585" y="734467"/>
            <a:ext cx="1199115" cy="61323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algn="ctr">
              <a:spcBef>
                <a:spcPts val="76"/>
              </a:spcBef>
            </a:pPr>
            <a:r>
              <a:rPr lang="en-US" sz="3600" b="1" spc="0" dirty="0" smtClean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sz="3600" b="1" dirty="0">
                <a:solidFill>
                  <a:schemeClr val="bg1"/>
                </a:solidFill>
                <a:latin typeface="Calibri"/>
                <a:cs typeface="Calibri"/>
              </a:rPr>
              <a:t>H</a:t>
            </a:r>
            <a:r>
              <a:rPr lang="en-US" sz="3600" b="1" spc="0" dirty="0" smtClean="0">
                <a:solidFill>
                  <a:schemeClr val="bg1"/>
                </a:solidFill>
                <a:latin typeface="Calibri"/>
                <a:cs typeface="Calibri"/>
              </a:rPr>
              <a:t>ST</a:t>
            </a:r>
            <a:endParaRPr sz="36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42" name="object 28"/>
          <p:cNvSpPr txBox="1"/>
          <p:nvPr/>
        </p:nvSpPr>
        <p:spPr>
          <a:xfrm>
            <a:off x="3337090" y="1073760"/>
            <a:ext cx="1255292" cy="721069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>
            <a:noAutofit/>
          </a:bodyPr>
          <a:lstStyle/>
          <a:p>
            <a:pPr algn="ctr">
              <a:spcBef>
                <a:spcPts val="76"/>
              </a:spcBef>
            </a:pPr>
            <a:r>
              <a:rPr lang="en-US" sz="1400" b="1" spc="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0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000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Calibri"/>
                <a:cs typeface="Calibri"/>
              </a:rPr>
              <a:t>Cy</a:t>
            </a:r>
            <a:r>
              <a:rPr lang="en-US" sz="2000" dirty="0" smtClean="0">
                <a:solidFill>
                  <a:schemeClr val="accent1">
                    <a:lumMod val="40000"/>
                    <a:lumOff val="60000"/>
                  </a:schemeClr>
                </a:solidFill>
                <a:cs typeface="Calibri"/>
              </a:rPr>
              <a:t>26 ∆TAC </a:t>
            </a:r>
            <a:r>
              <a:rPr lang="en-US" sz="2000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Calibri"/>
                <a:cs typeface="Calibri"/>
              </a:rPr>
              <a:t>deadline</a:t>
            </a:r>
          </a:p>
          <a:p>
            <a:pPr algn="ctr">
              <a:spcBef>
                <a:spcPts val="76"/>
              </a:spcBef>
            </a:pPr>
            <a:r>
              <a:rPr lang="en-US" sz="2000" dirty="0">
                <a:solidFill>
                  <a:schemeClr val="accent1">
                    <a:lumMod val="40000"/>
                    <a:lumOff val="60000"/>
                  </a:schemeClr>
                </a:solidFill>
                <a:latin typeface="Calibri"/>
                <a:cs typeface="Calibri"/>
              </a:rPr>
              <a:t>7</a:t>
            </a:r>
            <a:r>
              <a:rPr lang="en-US" sz="2000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Calibri"/>
                <a:cs typeface="Calibri"/>
              </a:rPr>
              <a:t>/2018</a:t>
            </a:r>
          </a:p>
        </p:txBody>
      </p:sp>
      <p:sp>
        <p:nvSpPr>
          <p:cNvPr id="43" name="object 28"/>
          <p:cNvSpPr txBox="1"/>
          <p:nvPr/>
        </p:nvSpPr>
        <p:spPr>
          <a:xfrm>
            <a:off x="1680984" y="1063003"/>
            <a:ext cx="1036415" cy="721069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>
            <a:noAutofit/>
          </a:bodyPr>
          <a:lstStyle/>
          <a:p>
            <a:pPr algn="ctr">
              <a:spcBef>
                <a:spcPts val="76"/>
              </a:spcBef>
            </a:pPr>
            <a:r>
              <a:rPr lang="en-US" sz="1400" b="1" spc="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0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000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Calibri"/>
                <a:cs typeface="Calibri"/>
              </a:rPr>
              <a:t>Cy25 deadline</a:t>
            </a:r>
          </a:p>
          <a:p>
            <a:pPr algn="ctr">
              <a:spcBef>
                <a:spcPts val="76"/>
              </a:spcBef>
            </a:pPr>
            <a:r>
              <a:rPr lang="en-US" sz="2000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Calibri"/>
                <a:cs typeface="Calibri"/>
              </a:rPr>
              <a:t>4/2017</a:t>
            </a:r>
          </a:p>
        </p:txBody>
      </p:sp>
      <p:cxnSp>
        <p:nvCxnSpPr>
          <p:cNvPr id="44" name="Straight Connector 43"/>
          <p:cNvCxnSpPr/>
          <p:nvPr/>
        </p:nvCxnSpPr>
        <p:spPr>
          <a:xfrm>
            <a:off x="4589593" y="2558065"/>
            <a:ext cx="0" cy="457200"/>
          </a:xfrm>
          <a:prstGeom prst="line">
            <a:avLst/>
          </a:prstGeom>
          <a:ln w="38100" cmpd="sng">
            <a:solidFill>
              <a:schemeClr val="accent1">
                <a:lumMod val="40000"/>
                <a:lumOff val="60000"/>
              </a:schemeClr>
            </a:solidFill>
            <a:prstDash val="soli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2473554" y="2118307"/>
            <a:ext cx="0" cy="914400"/>
          </a:xfrm>
          <a:prstGeom prst="line">
            <a:avLst/>
          </a:prstGeom>
          <a:ln w="38100" cmpd="sng">
            <a:solidFill>
              <a:schemeClr val="accent1">
                <a:lumMod val="40000"/>
                <a:lumOff val="60000"/>
              </a:schemeClr>
            </a:solidFill>
            <a:prstDash val="soli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2817807" y="2597023"/>
            <a:ext cx="0" cy="457200"/>
          </a:xfrm>
          <a:prstGeom prst="line">
            <a:avLst/>
          </a:prstGeom>
          <a:ln w="38100" cmpd="sng">
            <a:solidFill>
              <a:schemeClr val="accent1">
                <a:lumMod val="40000"/>
                <a:lumOff val="60000"/>
              </a:schemeClr>
            </a:solidFill>
            <a:prstDash val="soli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object 28"/>
          <p:cNvSpPr txBox="1"/>
          <p:nvPr/>
        </p:nvSpPr>
        <p:spPr>
          <a:xfrm>
            <a:off x="4984929" y="1072154"/>
            <a:ext cx="1036415" cy="721069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>
            <a:noAutofit/>
          </a:bodyPr>
          <a:lstStyle/>
          <a:p>
            <a:pPr algn="ctr">
              <a:spcBef>
                <a:spcPts val="76"/>
              </a:spcBef>
            </a:pPr>
            <a:r>
              <a:rPr lang="en-US" sz="1400" b="1" spc="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0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000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Calibri"/>
                <a:cs typeface="Calibri"/>
              </a:rPr>
              <a:t>Cy27 deadline</a:t>
            </a:r>
          </a:p>
          <a:p>
            <a:pPr algn="ctr">
              <a:spcBef>
                <a:spcPts val="76"/>
              </a:spcBef>
            </a:pPr>
            <a:r>
              <a:rPr lang="en-US" sz="2000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Calibri"/>
                <a:cs typeface="Calibri"/>
              </a:rPr>
              <a:t>4/2019</a:t>
            </a:r>
          </a:p>
        </p:txBody>
      </p:sp>
      <p:cxnSp>
        <p:nvCxnSpPr>
          <p:cNvPr id="53" name="Straight Connector 52"/>
          <p:cNvCxnSpPr/>
          <p:nvPr/>
        </p:nvCxnSpPr>
        <p:spPr>
          <a:xfrm>
            <a:off x="5667444" y="2085136"/>
            <a:ext cx="0" cy="914400"/>
          </a:xfrm>
          <a:prstGeom prst="line">
            <a:avLst/>
          </a:prstGeom>
          <a:ln w="38100" cmpd="sng">
            <a:solidFill>
              <a:schemeClr val="accent1">
                <a:lumMod val="40000"/>
                <a:lumOff val="60000"/>
              </a:schemeClr>
            </a:solidFill>
            <a:prstDash val="soli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>
            <a:off x="3104059" y="2484067"/>
            <a:ext cx="0" cy="548640"/>
          </a:xfrm>
          <a:prstGeom prst="line">
            <a:avLst/>
          </a:prstGeom>
          <a:ln w="38100" cmpd="sng">
            <a:solidFill>
              <a:srgbClr val="FFFFFF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object 28"/>
          <p:cNvSpPr txBox="1"/>
          <p:nvPr/>
        </p:nvSpPr>
        <p:spPr>
          <a:xfrm>
            <a:off x="6696782" y="1072556"/>
            <a:ext cx="1036415" cy="721069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>
            <a:noAutofit/>
          </a:bodyPr>
          <a:lstStyle/>
          <a:p>
            <a:pPr algn="ctr">
              <a:spcBef>
                <a:spcPts val="76"/>
              </a:spcBef>
            </a:pPr>
            <a:r>
              <a:rPr lang="en-US" sz="1400" b="1" spc="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0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000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Calibri"/>
                <a:cs typeface="Calibri"/>
              </a:rPr>
              <a:t>Cy28 deadline</a:t>
            </a:r>
          </a:p>
          <a:p>
            <a:pPr algn="ctr">
              <a:spcBef>
                <a:spcPts val="76"/>
              </a:spcBef>
            </a:pPr>
            <a:r>
              <a:rPr lang="en-US" sz="2000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Calibri"/>
                <a:cs typeface="Calibri"/>
              </a:rPr>
              <a:t>4/2020</a:t>
            </a:r>
          </a:p>
        </p:txBody>
      </p:sp>
      <p:cxnSp>
        <p:nvCxnSpPr>
          <p:cNvPr id="59" name="Straight Connector 58"/>
          <p:cNvCxnSpPr/>
          <p:nvPr/>
        </p:nvCxnSpPr>
        <p:spPr>
          <a:xfrm>
            <a:off x="7320703" y="2096791"/>
            <a:ext cx="0" cy="914400"/>
          </a:xfrm>
          <a:prstGeom prst="line">
            <a:avLst/>
          </a:prstGeom>
          <a:ln w="38100" cmpd="sng">
            <a:solidFill>
              <a:schemeClr val="accent1">
                <a:lumMod val="40000"/>
                <a:lumOff val="60000"/>
              </a:schemeClr>
            </a:solidFill>
            <a:prstDash val="soli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5935609" y="2553991"/>
            <a:ext cx="0" cy="457200"/>
          </a:xfrm>
          <a:prstGeom prst="line">
            <a:avLst/>
          </a:prstGeom>
          <a:ln w="38100" cmpd="sng">
            <a:solidFill>
              <a:schemeClr val="accent1">
                <a:lumMod val="40000"/>
                <a:lumOff val="60000"/>
              </a:schemeClr>
            </a:solidFill>
            <a:prstDash val="soli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7577230" y="2561021"/>
            <a:ext cx="0" cy="457200"/>
          </a:xfrm>
          <a:prstGeom prst="line">
            <a:avLst/>
          </a:prstGeom>
          <a:ln w="38100" cmpd="sng">
            <a:solidFill>
              <a:schemeClr val="accent1">
                <a:lumMod val="40000"/>
                <a:lumOff val="60000"/>
              </a:schemeClr>
            </a:solidFill>
            <a:prstDash val="soli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1459932" y="2422158"/>
            <a:ext cx="0" cy="548640"/>
          </a:xfrm>
          <a:prstGeom prst="line">
            <a:avLst/>
          </a:prstGeom>
          <a:ln w="38100" cmpd="sng">
            <a:solidFill>
              <a:srgbClr val="FFFFFF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6337694" y="2462551"/>
            <a:ext cx="0" cy="548640"/>
          </a:xfrm>
          <a:prstGeom prst="line">
            <a:avLst/>
          </a:prstGeom>
          <a:ln w="38100" cmpd="sng">
            <a:solidFill>
              <a:srgbClr val="FFFFFF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>
            <a:off x="7943631" y="2422158"/>
            <a:ext cx="0" cy="548640"/>
          </a:xfrm>
          <a:prstGeom prst="line">
            <a:avLst/>
          </a:prstGeom>
          <a:ln w="38100" cmpd="sng">
            <a:solidFill>
              <a:srgbClr val="FFFFFF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2" name="object 28"/>
          <p:cNvSpPr txBox="1"/>
          <p:nvPr/>
        </p:nvSpPr>
        <p:spPr>
          <a:xfrm>
            <a:off x="2373831" y="1940496"/>
            <a:ext cx="1036415" cy="721069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>
            <a:noAutofit/>
          </a:bodyPr>
          <a:lstStyle/>
          <a:p>
            <a:pPr algn="ctr">
              <a:spcBef>
                <a:spcPts val="76"/>
              </a:spcBef>
            </a:pPr>
            <a:r>
              <a:rPr lang="en-US" sz="2000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Calibri"/>
                <a:cs typeface="Calibri"/>
              </a:rPr>
              <a:t>TAC</a:t>
            </a:r>
          </a:p>
          <a:p>
            <a:pPr algn="ctr">
              <a:spcBef>
                <a:spcPts val="76"/>
              </a:spcBef>
            </a:pPr>
            <a:r>
              <a:rPr lang="en-US" sz="2000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Calibri"/>
                <a:cs typeface="Calibri"/>
              </a:rPr>
              <a:t>6/17</a:t>
            </a:r>
          </a:p>
        </p:txBody>
      </p:sp>
      <p:sp>
        <p:nvSpPr>
          <p:cNvPr id="73" name="object 28"/>
          <p:cNvSpPr txBox="1"/>
          <p:nvPr/>
        </p:nvSpPr>
        <p:spPr>
          <a:xfrm>
            <a:off x="4185145" y="1831475"/>
            <a:ext cx="1036415" cy="721069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>
            <a:noAutofit/>
          </a:bodyPr>
          <a:lstStyle/>
          <a:p>
            <a:pPr algn="ctr">
              <a:spcBef>
                <a:spcPts val="76"/>
              </a:spcBef>
            </a:pPr>
            <a:r>
              <a:rPr lang="en-US" sz="2000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Calibri"/>
                <a:cs typeface="Calibri"/>
              </a:rPr>
              <a:t>∆TAC</a:t>
            </a:r>
          </a:p>
          <a:p>
            <a:pPr algn="ctr">
              <a:spcBef>
                <a:spcPts val="76"/>
              </a:spcBef>
            </a:pPr>
            <a:r>
              <a:rPr lang="en-US" sz="2000" dirty="0">
                <a:solidFill>
                  <a:schemeClr val="accent1">
                    <a:lumMod val="40000"/>
                    <a:lumOff val="60000"/>
                  </a:schemeClr>
                </a:solidFill>
                <a:latin typeface="Calibri"/>
                <a:cs typeface="Calibri"/>
              </a:rPr>
              <a:t>9</a:t>
            </a:r>
            <a:r>
              <a:rPr lang="en-US" sz="2000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Calibri"/>
                <a:cs typeface="Calibri"/>
              </a:rPr>
              <a:t>/18</a:t>
            </a:r>
          </a:p>
        </p:txBody>
      </p:sp>
      <p:sp>
        <p:nvSpPr>
          <p:cNvPr id="76" name="object 28"/>
          <p:cNvSpPr txBox="1"/>
          <p:nvPr/>
        </p:nvSpPr>
        <p:spPr>
          <a:xfrm>
            <a:off x="7148575" y="1939553"/>
            <a:ext cx="1036415" cy="721069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>
            <a:noAutofit/>
          </a:bodyPr>
          <a:lstStyle/>
          <a:p>
            <a:pPr algn="ctr">
              <a:spcBef>
                <a:spcPts val="76"/>
              </a:spcBef>
            </a:pPr>
            <a:r>
              <a:rPr lang="en-US" sz="2000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Calibri"/>
                <a:cs typeface="Calibri"/>
              </a:rPr>
              <a:t>TAC</a:t>
            </a:r>
          </a:p>
          <a:p>
            <a:pPr algn="ctr">
              <a:spcBef>
                <a:spcPts val="76"/>
              </a:spcBef>
            </a:pPr>
            <a:r>
              <a:rPr lang="en-US" sz="2000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Calibri"/>
                <a:cs typeface="Calibri"/>
              </a:rPr>
              <a:t>6/20</a:t>
            </a:r>
          </a:p>
        </p:txBody>
      </p:sp>
      <p:sp>
        <p:nvSpPr>
          <p:cNvPr id="78" name="object 28"/>
          <p:cNvSpPr txBox="1"/>
          <p:nvPr/>
        </p:nvSpPr>
        <p:spPr>
          <a:xfrm>
            <a:off x="5527465" y="1899258"/>
            <a:ext cx="1036415" cy="721069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>
            <a:noAutofit/>
          </a:bodyPr>
          <a:lstStyle/>
          <a:p>
            <a:pPr algn="ctr">
              <a:spcBef>
                <a:spcPts val="76"/>
              </a:spcBef>
            </a:pPr>
            <a:r>
              <a:rPr lang="en-US" sz="2000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Calibri"/>
                <a:cs typeface="Calibri"/>
              </a:rPr>
              <a:t>TAC</a:t>
            </a:r>
          </a:p>
          <a:p>
            <a:pPr algn="ctr">
              <a:spcBef>
                <a:spcPts val="76"/>
              </a:spcBef>
            </a:pPr>
            <a:r>
              <a:rPr lang="en-US" sz="2000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Calibri"/>
                <a:cs typeface="Calibri"/>
              </a:rPr>
              <a:t>6/19</a:t>
            </a:r>
          </a:p>
        </p:txBody>
      </p:sp>
      <p:cxnSp>
        <p:nvCxnSpPr>
          <p:cNvPr id="55" name="Straight Connector 54"/>
          <p:cNvCxnSpPr/>
          <p:nvPr/>
        </p:nvCxnSpPr>
        <p:spPr>
          <a:xfrm>
            <a:off x="4320296" y="2104441"/>
            <a:ext cx="0" cy="914400"/>
          </a:xfrm>
          <a:prstGeom prst="line">
            <a:avLst/>
          </a:prstGeom>
          <a:ln w="38100" cmpd="sng">
            <a:solidFill>
              <a:schemeClr val="accent1">
                <a:lumMod val="40000"/>
                <a:lumOff val="60000"/>
              </a:schemeClr>
            </a:solidFill>
            <a:prstDash val="soli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4779940" y="2493491"/>
            <a:ext cx="0" cy="548640"/>
          </a:xfrm>
          <a:prstGeom prst="line">
            <a:avLst/>
          </a:prstGeom>
          <a:ln w="38100" cmpd="sng">
            <a:solidFill>
              <a:srgbClr val="FFFFFF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 rot="10800000">
            <a:off x="3220585" y="3261065"/>
            <a:ext cx="0" cy="457200"/>
          </a:xfrm>
          <a:prstGeom prst="line">
            <a:avLst/>
          </a:prstGeom>
          <a:ln w="38100" cmpd="sng">
            <a:solidFill>
              <a:schemeClr val="accent1">
                <a:lumMod val="40000"/>
                <a:lumOff val="60000"/>
              </a:schemeClr>
            </a:solidFill>
            <a:prstDash val="soli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9" name="object 28"/>
          <p:cNvSpPr txBox="1"/>
          <p:nvPr/>
        </p:nvSpPr>
        <p:spPr>
          <a:xfrm>
            <a:off x="2745920" y="3845496"/>
            <a:ext cx="1036415" cy="721069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>
            <a:noAutofit/>
          </a:bodyPr>
          <a:lstStyle/>
          <a:p>
            <a:pPr algn="ctr">
              <a:spcBef>
                <a:spcPts val="76"/>
              </a:spcBef>
            </a:pPr>
            <a:r>
              <a:rPr lang="en-US" sz="2000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Calibri"/>
                <a:cs typeface="Calibri"/>
              </a:rPr>
              <a:t>25#1</a:t>
            </a:r>
          </a:p>
          <a:p>
            <a:pPr algn="ctr">
              <a:spcBef>
                <a:spcPts val="76"/>
              </a:spcBef>
            </a:pPr>
            <a:r>
              <a:rPr lang="en-US" sz="2000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Calibri"/>
                <a:cs typeface="Calibri"/>
              </a:rPr>
              <a:t>10/17</a:t>
            </a:r>
          </a:p>
        </p:txBody>
      </p:sp>
      <p:cxnSp>
        <p:nvCxnSpPr>
          <p:cNvPr id="80" name="Straight Connector 79"/>
          <p:cNvCxnSpPr/>
          <p:nvPr/>
        </p:nvCxnSpPr>
        <p:spPr>
          <a:xfrm rot="10800000">
            <a:off x="3808425" y="3261061"/>
            <a:ext cx="0" cy="457200"/>
          </a:xfrm>
          <a:prstGeom prst="line">
            <a:avLst/>
          </a:prstGeom>
          <a:ln w="38100" cmpd="sng">
            <a:solidFill>
              <a:schemeClr val="accent1">
                <a:lumMod val="40000"/>
                <a:lumOff val="60000"/>
              </a:schemeClr>
            </a:solidFill>
            <a:prstDash val="soli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4" name="object 28"/>
          <p:cNvSpPr txBox="1"/>
          <p:nvPr/>
        </p:nvSpPr>
        <p:spPr>
          <a:xfrm>
            <a:off x="3380337" y="3848335"/>
            <a:ext cx="1036415" cy="721069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>
            <a:noAutofit/>
          </a:bodyPr>
          <a:lstStyle/>
          <a:p>
            <a:pPr algn="ctr">
              <a:spcBef>
                <a:spcPts val="76"/>
              </a:spcBef>
            </a:pPr>
            <a:r>
              <a:rPr lang="en-US" sz="2000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Calibri"/>
                <a:cs typeface="Calibri"/>
              </a:rPr>
              <a:t>25#2</a:t>
            </a:r>
          </a:p>
          <a:p>
            <a:pPr algn="ctr">
              <a:spcBef>
                <a:spcPts val="76"/>
              </a:spcBef>
            </a:pPr>
            <a:r>
              <a:rPr lang="en-US" sz="2000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Calibri"/>
                <a:cs typeface="Calibri"/>
              </a:rPr>
              <a:t>2/18</a:t>
            </a:r>
          </a:p>
        </p:txBody>
      </p:sp>
      <p:cxnSp>
        <p:nvCxnSpPr>
          <p:cNvPr id="85" name="Straight Connector 84"/>
          <p:cNvCxnSpPr/>
          <p:nvPr/>
        </p:nvCxnSpPr>
        <p:spPr>
          <a:xfrm rot="10800000">
            <a:off x="4850903" y="3399182"/>
            <a:ext cx="0" cy="457200"/>
          </a:xfrm>
          <a:prstGeom prst="line">
            <a:avLst/>
          </a:prstGeom>
          <a:ln w="38100" cmpd="sng">
            <a:solidFill>
              <a:schemeClr val="accent1">
                <a:lumMod val="40000"/>
                <a:lumOff val="60000"/>
              </a:schemeClr>
            </a:solidFill>
            <a:prstDash val="soli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 rot="10800000">
            <a:off x="5419501" y="3268550"/>
            <a:ext cx="0" cy="457200"/>
          </a:xfrm>
          <a:prstGeom prst="line">
            <a:avLst/>
          </a:prstGeom>
          <a:ln w="38100" cmpd="sng">
            <a:solidFill>
              <a:schemeClr val="accent1">
                <a:lumMod val="40000"/>
                <a:lumOff val="60000"/>
              </a:schemeClr>
            </a:solidFill>
            <a:prstDash val="soli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7" name="object 28"/>
          <p:cNvSpPr txBox="1"/>
          <p:nvPr/>
        </p:nvSpPr>
        <p:spPr>
          <a:xfrm>
            <a:off x="4359491" y="3913647"/>
            <a:ext cx="1036415" cy="721069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>
            <a:noAutofit/>
          </a:bodyPr>
          <a:lstStyle/>
          <a:p>
            <a:pPr algn="ctr">
              <a:spcBef>
                <a:spcPts val="76"/>
              </a:spcBef>
            </a:pPr>
            <a:r>
              <a:rPr lang="en-US" sz="2000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Calibri"/>
                <a:cs typeface="Calibri"/>
              </a:rPr>
              <a:t>26#1</a:t>
            </a:r>
          </a:p>
          <a:p>
            <a:pPr algn="ctr">
              <a:spcBef>
                <a:spcPts val="76"/>
              </a:spcBef>
            </a:pPr>
            <a:r>
              <a:rPr lang="en-US" sz="2000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Calibri"/>
                <a:cs typeface="Calibri"/>
              </a:rPr>
              <a:t>10/18</a:t>
            </a:r>
          </a:p>
        </p:txBody>
      </p:sp>
      <p:sp>
        <p:nvSpPr>
          <p:cNvPr id="88" name="object 28"/>
          <p:cNvSpPr txBox="1"/>
          <p:nvPr/>
        </p:nvSpPr>
        <p:spPr>
          <a:xfrm>
            <a:off x="5069801" y="3919323"/>
            <a:ext cx="1036415" cy="721069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>
            <a:noAutofit/>
          </a:bodyPr>
          <a:lstStyle/>
          <a:p>
            <a:pPr algn="ctr">
              <a:spcBef>
                <a:spcPts val="76"/>
              </a:spcBef>
            </a:pPr>
            <a:r>
              <a:rPr lang="en-US" sz="2000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Calibri"/>
                <a:cs typeface="Calibri"/>
              </a:rPr>
              <a:t>26#1</a:t>
            </a:r>
          </a:p>
          <a:p>
            <a:pPr algn="ctr">
              <a:spcBef>
                <a:spcPts val="76"/>
              </a:spcBef>
            </a:pPr>
            <a:r>
              <a:rPr lang="en-US" sz="2000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Calibri"/>
                <a:cs typeface="Calibri"/>
              </a:rPr>
              <a:t>2/19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251346" y="4569404"/>
            <a:ext cx="2445436" cy="927882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Anticipate significant number of  JWST-related proposals 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1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r>
              <a:rPr lang="en-US" dirty="0" smtClean="0"/>
              <a:t>ESAC September 26 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7359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56493"/>
            <a:ext cx="7772400" cy="1470025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JWST and data access</a:t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 smtClean="0">
                <a:solidFill>
                  <a:schemeClr val="bg1"/>
                </a:solidFill>
              </a:rPr>
              <a:t>The DD-ERS program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83BF8-FB3E-2A4F-814C-66C0EA10A359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4910" y="2968220"/>
            <a:ext cx="4145280" cy="3108960"/>
          </a:xfrm>
          <a:prstGeom prst="rect">
            <a:avLst/>
          </a:prstGeom>
        </p:spPr>
      </p:pic>
      <p:sp>
        <p:nvSpPr>
          <p:cNvPr id="7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r>
              <a:rPr lang="en-US" dirty="0" smtClean="0"/>
              <a:t>ESAC September 26 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8637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38"/>
          <p:cNvSpPr/>
          <p:nvPr/>
        </p:nvSpPr>
        <p:spPr>
          <a:xfrm>
            <a:off x="7304532" y="343220"/>
            <a:ext cx="576072" cy="7528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1" name="object 28"/>
          <p:cNvSpPr txBox="1"/>
          <p:nvPr/>
        </p:nvSpPr>
        <p:spPr>
          <a:xfrm>
            <a:off x="592997" y="4506499"/>
            <a:ext cx="1088608" cy="61323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algn="ctr">
              <a:spcBef>
                <a:spcPts val="76"/>
              </a:spcBef>
            </a:pPr>
            <a:r>
              <a:rPr lang="en-US" sz="1400" b="1" spc="0" dirty="0" smtClean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sz="2000" dirty="0">
                <a:solidFill>
                  <a:schemeClr val="bg1"/>
                </a:solidFill>
                <a:latin typeface="Calibri"/>
                <a:cs typeface="Calibri"/>
              </a:rPr>
              <a:t>l</a:t>
            </a:r>
            <a:r>
              <a:rPr sz="2000" spc="4" dirty="0" smtClean="0">
                <a:solidFill>
                  <a:schemeClr val="bg1"/>
                </a:solidFill>
                <a:latin typeface="Calibri"/>
                <a:cs typeface="Calibri"/>
              </a:rPr>
              <a:t>a</a:t>
            </a:r>
            <a:r>
              <a:rPr sz="2000" spc="0" dirty="0" smtClean="0">
                <a:solidFill>
                  <a:schemeClr val="bg1"/>
                </a:solidFill>
                <a:latin typeface="Calibri"/>
                <a:cs typeface="Calibri"/>
              </a:rPr>
              <a:t>unch</a:t>
            </a:r>
            <a:endParaRPr lang="en-US" sz="2000" spc="0" dirty="0" smtClean="0">
              <a:solidFill>
                <a:schemeClr val="bg1"/>
              </a:solidFill>
              <a:latin typeface="Calibri"/>
              <a:cs typeface="Calibri"/>
            </a:endParaRPr>
          </a:p>
          <a:p>
            <a:pPr algn="ctr">
              <a:spcBef>
                <a:spcPts val="76"/>
              </a:spcBef>
            </a:pPr>
            <a:r>
              <a:rPr lang="en-US" sz="2000" dirty="0" smtClean="0">
                <a:solidFill>
                  <a:schemeClr val="bg1"/>
                </a:solidFill>
                <a:latin typeface="Calibri"/>
                <a:cs typeface="Calibri"/>
              </a:rPr>
              <a:t>2018Oc</a:t>
            </a:r>
            <a:r>
              <a:rPr lang="en-US" sz="2000" spc="4" dirty="0" smtClean="0">
                <a:solidFill>
                  <a:schemeClr val="bg1"/>
                </a:solidFill>
                <a:latin typeface="Calibri"/>
                <a:cs typeface="Calibri"/>
              </a:rPr>
              <a:t>t</a:t>
            </a:r>
            <a:endParaRPr sz="20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70" name="object 9"/>
          <p:cNvSpPr txBox="1"/>
          <p:nvPr/>
        </p:nvSpPr>
        <p:spPr>
          <a:xfrm>
            <a:off x="5695937" y="3704408"/>
            <a:ext cx="2743200" cy="762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600"/>
              </a:lnSpc>
            </a:pPr>
            <a:endParaRPr sz="600"/>
          </a:p>
        </p:txBody>
      </p:sp>
      <p:sp>
        <p:nvSpPr>
          <p:cNvPr id="75" name="object 4"/>
          <p:cNvSpPr txBox="1"/>
          <p:nvPr/>
        </p:nvSpPr>
        <p:spPr>
          <a:xfrm>
            <a:off x="5657850" y="2980851"/>
            <a:ext cx="1229550" cy="3736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7" name="object 2"/>
          <p:cNvSpPr txBox="1"/>
          <p:nvPr/>
        </p:nvSpPr>
        <p:spPr>
          <a:xfrm>
            <a:off x="8112125" y="2980851"/>
            <a:ext cx="1009650" cy="3736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1" name="TextBox 80"/>
          <p:cNvSpPr txBox="1"/>
          <p:nvPr/>
        </p:nvSpPr>
        <p:spPr>
          <a:xfrm>
            <a:off x="1984545" y="3838450"/>
            <a:ext cx="606166" cy="1131584"/>
          </a:xfrm>
          <a:prstGeom prst="star4">
            <a:avLst>
              <a:gd name="adj" fmla="val 15817"/>
            </a:avLst>
          </a:prstGeom>
          <a:solidFill>
            <a:srgbClr val="FFFFFF"/>
          </a:solidFill>
          <a:ln>
            <a:solidFill>
              <a:srgbClr val="FFFFFF"/>
            </a:solidFill>
          </a:ln>
        </p:spPr>
        <p:txBody>
          <a:bodyPr wrap="square" rtlCol="0">
            <a:spAutoFit/>
          </a:bodyPr>
          <a:lstStyle/>
          <a:p>
            <a:endParaRPr lang="en-US" dirty="0">
              <a:solidFill>
                <a:srgbClr val="FFFFFF"/>
              </a:solidFill>
            </a:endParaRPr>
          </a:p>
        </p:txBody>
      </p:sp>
      <p:cxnSp>
        <p:nvCxnSpPr>
          <p:cNvPr id="86" name="Straight Connector 85"/>
          <p:cNvCxnSpPr/>
          <p:nvPr/>
        </p:nvCxnSpPr>
        <p:spPr>
          <a:xfrm>
            <a:off x="2287628" y="2876699"/>
            <a:ext cx="0" cy="822960"/>
          </a:xfrm>
          <a:prstGeom prst="line">
            <a:avLst/>
          </a:prstGeom>
          <a:ln w="38100" cmpd="sng">
            <a:solidFill>
              <a:srgbClr val="FFFFFF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object 28"/>
          <p:cNvSpPr txBox="1"/>
          <p:nvPr/>
        </p:nvSpPr>
        <p:spPr>
          <a:xfrm>
            <a:off x="2238594" y="2806145"/>
            <a:ext cx="1880376" cy="3867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>
            <a:noAutofit/>
          </a:bodyPr>
          <a:lstStyle/>
          <a:p>
            <a:pPr algn="ctr">
              <a:spcBef>
                <a:spcPts val="76"/>
              </a:spcBef>
            </a:pPr>
            <a:r>
              <a:rPr lang="en-US" sz="1400" b="1" spc="0" dirty="0" smtClean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sz="2000" dirty="0" smtClean="0">
                <a:solidFill>
                  <a:schemeClr val="tx2">
                    <a:lumMod val="40000"/>
                    <a:lumOff val="60000"/>
                  </a:schemeClr>
                </a:solidFill>
                <a:latin typeface="Calibri"/>
                <a:cs typeface="Calibri"/>
              </a:rPr>
              <a:t>commissioning (through 4/19)</a:t>
            </a:r>
            <a:endParaRPr lang="en-US" sz="2000" spc="4" dirty="0" smtClean="0">
              <a:solidFill>
                <a:schemeClr val="tx2">
                  <a:lumMod val="40000"/>
                  <a:lumOff val="60000"/>
                </a:schemeClr>
              </a:solidFill>
              <a:latin typeface="Calibri"/>
              <a:cs typeface="Calibri"/>
            </a:endParaRPr>
          </a:p>
        </p:txBody>
      </p:sp>
      <p:cxnSp>
        <p:nvCxnSpPr>
          <p:cNvPr id="61" name="Straight Connector 60"/>
          <p:cNvCxnSpPr/>
          <p:nvPr/>
        </p:nvCxnSpPr>
        <p:spPr>
          <a:xfrm flipV="1">
            <a:off x="2366089" y="3497730"/>
            <a:ext cx="1501542" cy="2"/>
          </a:xfrm>
          <a:prstGeom prst="line">
            <a:avLst/>
          </a:prstGeom>
          <a:ln w="38100" cmpd="sng">
            <a:solidFill>
              <a:schemeClr val="tx2">
                <a:lumMod val="40000"/>
                <a:lumOff val="60000"/>
              </a:schemeClr>
            </a:solidFill>
            <a:prstDash val="soli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rot="16200000" flipH="1">
            <a:off x="7430468" y="3774639"/>
            <a:ext cx="0" cy="1188720"/>
          </a:xfrm>
          <a:prstGeom prst="line">
            <a:avLst/>
          </a:prstGeom>
          <a:ln w="38100" cmpd="sng">
            <a:solidFill>
              <a:schemeClr val="accent3">
                <a:lumMod val="60000"/>
                <a:lumOff val="40000"/>
              </a:schemeClr>
            </a:solidFill>
            <a:prstDash val="soli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object 28"/>
          <p:cNvSpPr txBox="1"/>
          <p:nvPr/>
        </p:nvSpPr>
        <p:spPr>
          <a:xfrm>
            <a:off x="6836109" y="4810386"/>
            <a:ext cx="2187122" cy="595232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76"/>
              </a:spcBef>
            </a:pPr>
            <a:r>
              <a:rPr lang="en-US" sz="2000" dirty="0">
                <a:solidFill>
                  <a:schemeClr val="bg1"/>
                </a:solidFill>
                <a:latin typeface="Calibri"/>
                <a:cs typeface="Calibri"/>
              </a:rPr>
              <a:t>C</a:t>
            </a:r>
            <a:r>
              <a:rPr lang="en-US" sz="2000" dirty="0" smtClean="0">
                <a:solidFill>
                  <a:schemeClr val="bg1"/>
                </a:solidFill>
                <a:latin typeface="Calibri"/>
                <a:cs typeface="Calibri"/>
              </a:rPr>
              <a:t>ycle 2 science – </a:t>
            </a:r>
          </a:p>
          <a:p>
            <a:pPr>
              <a:spcBef>
                <a:spcPts val="76"/>
              </a:spcBef>
            </a:pPr>
            <a:r>
              <a:rPr lang="en-US" sz="2000" dirty="0">
                <a:solidFill>
                  <a:schemeClr val="bg1"/>
                </a:solidFill>
                <a:latin typeface="Calibri"/>
                <a:cs typeface="Calibri"/>
              </a:rPr>
              <a:t>	</a:t>
            </a:r>
            <a:r>
              <a:rPr lang="en-US" sz="2000" dirty="0" smtClean="0">
                <a:solidFill>
                  <a:schemeClr val="bg1"/>
                </a:solidFill>
                <a:latin typeface="Calibri"/>
                <a:cs typeface="Calibri"/>
              </a:rPr>
              <a:t>April 2020 </a:t>
            </a:r>
          </a:p>
          <a:p>
            <a:pPr>
              <a:spcBef>
                <a:spcPts val="76"/>
              </a:spcBef>
            </a:pPr>
            <a:r>
              <a:rPr lang="en-US" sz="2000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Calibri"/>
                <a:cs typeface="Calibri"/>
              </a:rPr>
              <a:t>GTO</a:t>
            </a:r>
            <a:r>
              <a:rPr lang="en-US" sz="200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sz="2000" dirty="0" smtClean="0">
                <a:solidFill>
                  <a:schemeClr val="bg1"/>
                </a:solidFill>
                <a:latin typeface="Calibri"/>
                <a:cs typeface="Calibri"/>
              </a:rPr>
              <a:t>&amp; </a:t>
            </a:r>
            <a:r>
              <a:rPr lang="en-US" sz="20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Calibri"/>
                <a:cs typeface="Calibri"/>
              </a:rPr>
              <a:t>GO</a:t>
            </a:r>
            <a:endParaRPr lang="en-US" sz="2000" spc="4" dirty="0" smtClean="0">
              <a:solidFill>
                <a:schemeClr val="accent3">
                  <a:lumMod val="60000"/>
                  <a:lumOff val="40000"/>
                </a:schemeClr>
              </a:solidFill>
              <a:latin typeface="Calibri"/>
              <a:cs typeface="Calibri"/>
            </a:endParaRPr>
          </a:p>
        </p:txBody>
      </p:sp>
      <p:cxnSp>
        <p:nvCxnSpPr>
          <p:cNvPr id="89" name="Straight Connector 88"/>
          <p:cNvCxnSpPr/>
          <p:nvPr/>
        </p:nvCxnSpPr>
        <p:spPr>
          <a:xfrm rot="10800000">
            <a:off x="5463682" y="3851856"/>
            <a:ext cx="0" cy="914400"/>
          </a:xfrm>
          <a:prstGeom prst="line">
            <a:avLst/>
          </a:prstGeom>
          <a:ln w="38100" cmpd="sng">
            <a:solidFill>
              <a:srgbClr val="C3D69B"/>
            </a:solidFill>
            <a:prstDash val="soli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 rot="10800000">
            <a:off x="6094099" y="3817352"/>
            <a:ext cx="0" cy="1828800"/>
          </a:xfrm>
          <a:prstGeom prst="line">
            <a:avLst/>
          </a:prstGeom>
          <a:ln w="38100" cmpd="sng">
            <a:solidFill>
              <a:schemeClr val="accent3">
                <a:lumMod val="60000"/>
                <a:lumOff val="40000"/>
              </a:schemeClr>
            </a:solidFill>
            <a:prstDash val="soli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1" name="object 28"/>
          <p:cNvSpPr txBox="1"/>
          <p:nvPr/>
        </p:nvSpPr>
        <p:spPr>
          <a:xfrm>
            <a:off x="3000946" y="4898988"/>
            <a:ext cx="1733370" cy="1013259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>
            <a:noAutofit/>
          </a:bodyPr>
          <a:lstStyle/>
          <a:p>
            <a:pPr algn="r">
              <a:spcBef>
                <a:spcPts val="76"/>
              </a:spcBef>
            </a:pPr>
            <a:r>
              <a:rPr lang="en-US" sz="1400" b="1" spc="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0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Calibri"/>
                <a:cs typeface="Calibri"/>
              </a:rPr>
              <a:t> GO Cy2 CP</a:t>
            </a:r>
          </a:p>
          <a:p>
            <a:pPr algn="r">
              <a:spcBef>
                <a:spcPts val="76"/>
              </a:spcBef>
            </a:pPr>
            <a:r>
              <a:rPr lang="en-US" sz="20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Calibri"/>
                <a:cs typeface="Calibri"/>
              </a:rPr>
              <a:t>2019Sep</a:t>
            </a:r>
          </a:p>
        </p:txBody>
      </p:sp>
      <p:cxnSp>
        <p:nvCxnSpPr>
          <p:cNvPr id="92" name="Straight Connector 91"/>
          <p:cNvCxnSpPr/>
          <p:nvPr/>
        </p:nvCxnSpPr>
        <p:spPr>
          <a:xfrm rot="16200000" flipH="1">
            <a:off x="7412091" y="3530242"/>
            <a:ext cx="0" cy="1188720"/>
          </a:xfrm>
          <a:prstGeom prst="line">
            <a:avLst/>
          </a:prstGeom>
          <a:ln w="38100" cmpd="sng">
            <a:solidFill>
              <a:schemeClr val="accent6">
                <a:lumMod val="40000"/>
                <a:lumOff val="60000"/>
              </a:schemeClr>
            </a:solidFill>
            <a:prstDash val="soli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4" name="object 28"/>
          <p:cNvSpPr txBox="1"/>
          <p:nvPr/>
        </p:nvSpPr>
        <p:spPr>
          <a:xfrm>
            <a:off x="4467482" y="4813117"/>
            <a:ext cx="1733370" cy="1013259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>
            <a:noAutofit/>
          </a:bodyPr>
          <a:lstStyle/>
          <a:p>
            <a:pPr algn="ctr">
              <a:spcBef>
                <a:spcPts val="76"/>
              </a:spcBef>
            </a:pPr>
            <a:r>
              <a:rPr lang="en-US" sz="1400" b="1" spc="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0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Calibri"/>
                <a:cs typeface="Calibri"/>
              </a:rPr>
              <a:t> GO Cy2</a:t>
            </a:r>
          </a:p>
          <a:p>
            <a:pPr algn="ctr">
              <a:spcBef>
                <a:spcPts val="76"/>
              </a:spcBef>
            </a:pPr>
            <a:r>
              <a:rPr lang="en-US" sz="2000" dirty="0">
                <a:solidFill>
                  <a:schemeClr val="accent3">
                    <a:lumMod val="60000"/>
                    <a:lumOff val="40000"/>
                  </a:schemeClr>
                </a:solidFill>
                <a:latin typeface="Calibri"/>
                <a:cs typeface="Calibri"/>
              </a:rPr>
              <a:t>d</a:t>
            </a:r>
            <a:r>
              <a:rPr lang="en-US" sz="20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Calibri"/>
                <a:cs typeface="Calibri"/>
              </a:rPr>
              <a:t>eadline</a:t>
            </a:r>
          </a:p>
          <a:p>
            <a:pPr algn="ctr">
              <a:spcBef>
                <a:spcPts val="76"/>
              </a:spcBef>
            </a:pPr>
            <a:r>
              <a:rPr lang="en-US" sz="20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Calibri"/>
                <a:cs typeface="Calibri"/>
              </a:rPr>
              <a:t>2019Dec</a:t>
            </a:r>
          </a:p>
        </p:txBody>
      </p:sp>
      <p:sp>
        <p:nvSpPr>
          <p:cNvPr id="102" name="object 25"/>
          <p:cNvSpPr txBox="1"/>
          <p:nvPr/>
        </p:nvSpPr>
        <p:spPr>
          <a:xfrm>
            <a:off x="3873574" y="3878465"/>
            <a:ext cx="552853" cy="2037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algn="ctr">
              <a:lnSpc>
                <a:spcPts val="1535"/>
              </a:lnSpc>
              <a:spcBef>
                <a:spcPts val="76"/>
              </a:spcBef>
            </a:pPr>
            <a:r>
              <a:rPr lang="en-US" i="1" dirty="0" smtClean="0">
                <a:solidFill>
                  <a:srgbClr val="FFFFFF"/>
                </a:solidFill>
                <a:latin typeface="Calibri"/>
                <a:cs typeface="Calibri"/>
              </a:rPr>
              <a:t>2019</a:t>
            </a:r>
          </a:p>
          <a:p>
            <a:pPr marL="12700" algn="ctr">
              <a:lnSpc>
                <a:spcPts val="1535"/>
              </a:lnSpc>
              <a:spcBef>
                <a:spcPts val="76"/>
              </a:spcBef>
            </a:pPr>
            <a:endParaRPr sz="1600" dirty="0">
              <a:solidFill>
                <a:srgbClr val="FFFFFF"/>
              </a:solidFill>
              <a:latin typeface="Times New Roman"/>
              <a:cs typeface="Times New Roman"/>
            </a:endParaRPr>
          </a:p>
        </p:txBody>
      </p:sp>
      <p:sp>
        <p:nvSpPr>
          <p:cNvPr id="103" name="object 25"/>
          <p:cNvSpPr txBox="1"/>
          <p:nvPr/>
        </p:nvSpPr>
        <p:spPr>
          <a:xfrm>
            <a:off x="6908224" y="3851856"/>
            <a:ext cx="552853" cy="2037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algn="ctr">
              <a:lnSpc>
                <a:spcPts val="1535"/>
              </a:lnSpc>
              <a:spcBef>
                <a:spcPts val="76"/>
              </a:spcBef>
            </a:pPr>
            <a:r>
              <a:rPr lang="en-US" i="1" dirty="0" smtClean="0">
                <a:solidFill>
                  <a:srgbClr val="FFFFFF"/>
                </a:solidFill>
                <a:latin typeface="Calibri"/>
                <a:cs typeface="Calibri"/>
              </a:rPr>
              <a:t>2020</a:t>
            </a:r>
          </a:p>
          <a:p>
            <a:pPr marL="12700" algn="ctr">
              <a:lnSpc>
                <a:spcPts val="1535"/>
              </a:lnSpc>
              <a:spcBef>
                <a:spcPts val="76"/>
              </a:spcBef>
            </a:pPr>
            <a:endParaRPr sz="1600" dirty="0">
              <a:solidFill>
                <a:srgbClr val="FFFFFF"/>
              </a:solidFill>
              <a:latin typeface="Times New Roman"/>
              <a:cs typeface="Times New Roman"/>
            </a:endParaRPr>
          </a:p>
        </p:txBody>
      </p:sp>
      <p:sp>
        <p:nvSpPr>
          <p:cNvPr id="107" name="object 25"/>
          <p:cNvSpPr txBox="1"/>
          <p:nvPr/>
        </p:nvSpPr>
        <p:spPr>
          <a:xfrm>
            <a:off x="1227649" y="3877744"/>
            <a:ext cx="552853" cy="2037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algn="ctr">
              <a:lnSpc>
                <a:spcPts val="1535"/>
              </a:lnSpc>
              <a:spcBef>
                <a:spcPts val="76"/>
              </a:spcBef>
            </a:pPr>
            <a:r>
              <a:rPr lang="en-US" i="1" dirty="0" smtClean="0">
                <a:solidFill>
                  <a:srgbClr val="FFFFFF"/>
                </a:solidFill>
                <a:latin typeface="Calibri"/>
                <a:cs typeface="Calibri"/>
              </a:rPr>
              <a:t>2018</a:t>
            </a:r>
          </a:p>
          <a:p>
            <a:pPr marL="12700" algn="ctr">
              <a:lnSpc>
                <a:spcPts val="1535"/>
              </a:lnSpc>
              <a:spcBef>
                <a:spcPts val="76"/>
              </a:spcBef>
            </a:pPr>
            <a:endParaRPr sz="1600" dirty="0">
              <a:solidFill>
                <a:srgbClr val="FFFFFF"/>
              </a:solidFill>
              <a:latin typeface="Times New Roman"/>
              <a:cs typeface="Times New Roman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2322062" y="117836"/>
            <a:ext cx="44817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FFFFFF"/>
                </a:solidFill>
              </a:rPr>
              <a:t>Cycle 2 proposal schedule</a:t>
            </a:r>
          </a:p>
        </p:txBody>
      </p:sp>
      <p:sp>
        <p:nvSpPr>
          <p:cNvPr id="54" name="object 55"/>
          <p:cNvSpPr/>
          <p:nvPr/>
        </p:nvSpPr>
        <p:spPr>
          <a:xfrm>
            <a:off x="2952737" y="3699659"/>
            <a:ext cx="2743200" cy="76200"/>
          </a:xfrm>
          <a:custGeom>
            <a:avLst/>
            <a:gdLst/>
            <a:ahLst/>
            <a:cxnLst/>
            <a:rect l="l" t="t" r="r" b="b"/>
            <a:pathLst>
              <a:path w="1219200" h="76200">
                <a:moveTo>
                  <a:pt x="0" y="76200"/>
                </a:moveTo>
                <a:lnTo>
                  <a:pt x="1219200" y="76200"/>
                </a:lnTo>
                <a:lnTo>
                  <a:pt x="1219200" y="0"/>
                </a:lnTo>
                <a:lnTo>
                  <a:pt x="0" y="0"/>
                </a:lnTo>
                <a:lnTo>
                  <a:pt x="0" y="76200"/>
                </a:lnTo>
                <a:close/>
              </a:path>
            </a:pathLst>
          </a:custGeom>
          <a:solidFill>
            <a:srgbClr val="7F7F7F"/>
          </a:solidFill>
          <a:ln>
            <a:solidFill>
              <a:srgbClr val="7F7F7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cxnSp>
        <p:nvCxnSpPr>
          <p:cNvPr id="55" name="Straight Connector 54"/>
          <p:cNvCxnSpPr/>
          <p:nvPr/>
        </p:nvCxnSpPr>
        <p:spPr>
          <a:xfrm rot="10800000">
            <a:off x="4697846" y="3854605"/>
            <a:ext cx="0" cy="914400"/>
          </a:xfrm>
          <a:prstGeom prst="line">
            <a:avLst/>
          </a:prstGeom>
          <a:ln w="38100" cmpd="sng">
            <a:solidFill>
              <a:srgbClr val="C3D69B"/>
            </a:solidFill>
            <a:prstDash val="soli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object 28"/>
          <p:cNvSpPr txBox="1"/>
          <p:nvPr/>
        </p:nvSpPr>
        <p:spPr>
          <a:xfrm>
            <a:off x="5334167" y="5609408"/>
            <a:ext cx="1733370" cy="1013259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>
            <a:noAutofit/>
          </a:bodyPr>
          <a:lstStyle/>
          <a:p>
            <a:pPr algn="ctr">
              <a:spcBef>
                <a:spcPts val="76"/>
              </a:spcBef>
            </a:pPr>
            <a:r>
              <a:rPr lang="en-US" sz="1400" b="1" spc="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0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Calibri"/>
                <a:cs typeface="Calibri"/>
              </a:rPr>
              <a:t> GO Cy2</a:t>
            </a:r>
          </a:p>
          <a:p>
            <a:pPr algn="ctr">
              <a:spcBef>
                <a:spcPts val="76"/>
              </a:spcBef>
            </a:pPr>
            <a:r>
              <a:rPr lang="en-US" sz="20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Calibri"/>
                <a:cs typeface="Calibri"/>
              </a:rPr>
              <a:t>TAC</a:t>
            </a:r>
          </a:p>
          <a:p>
            <a:pPr algn="ctr">
              <a:spcBef>
                <a:spcPts val="76"/>
              </a:spcBef>
            </a:pPr>
            <a:r>
              <a:rPr lang="en-US" sz="20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Calibri"/>
                <a:cs typeface="Calibri"/>
              </a:rPr>
              <a:t>2020Feb</a:t>
            </a:r>
          </a:p>
        </p:txBody>
      </p:sp>
      <p:cxnSp>
        <p:nvCxnSpPr>
          <p:cNvPr id="65" name="Straight Connector 64"/>
          <p:cNvCxnSpPr/>
          <p:nvPr/>
        </p:nvCxnSpPr>
        <p:spPr>
          <a:xfrm>
            <a:off x="4030013" y="2919548"/>
            <a:ext cx="0" cy="822960"/>
          </a:xfrm>
          <a:prstGeom prst="line">
            <a:avLst/>
          </a:prstGeom>
          <a:ln w="38100" cmpd="sng">
            <a:solidFill>
              <a:srgbClr val="FFFFFF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Content Placeholder 2"/>
          <p:cNvSpPr>
            <a:spLocks noGrp="1"/>
          </p:cNvSpPr>
          <p:nvPr>
            <p:ph idx="1"/>
          </p:nvPr>
        </p:nvSpPr>
        <p:spPr>
          <a:xfrm>
            <a:off x="209537" y="952189"/>
            <a:ext cx="8572154" cy="2028662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JWST science observations start in April 2019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Cycle 2 CP in September 2019, ~5 months into Cycle 1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Cycle 2 proposal deadline in early December 2019, ~7.5 months from the start of Cycle 1</a:t>
            </a:r>
          </a:p>
          <a:p>
            <a:r>
              <a:rPr lang="en-U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</a:t>
            </a:r>
            <a:r>
              <a:rPr lang="en-US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 general community will have very limited access to non-proprietary observations to aid preparations for Cycle 2 programs</a:t>
            </a:r>
          </a:p>
        </p:txBody>
      </p:sp>
      <p:sp>
        <p:nvSpPr>
          <p:cNvPr id="28" name="object 9"/>
          <p:cNvSpPr txBox="1"/>
          <p:nvPr/>
        </p:nvSpPr>
        <p:spPr>
          <a:xfrm>
            <a:off x="209537" y="3701015"/>
            <a:ext cx="2743200" cy="762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600"/>
              </a:lnSpc>
            </a:pPr>
            <a:endParaRPr sz="600"/>
          </a:p>
        </p:txBody>
      </p:sp>
      <p:cxnSp>
        <p:nvCxnSpPr>
          <p:cNvPr id="29" name="Straight Connector 28"/>
          <p:cNvCxnSpPr/>
          <p:nvPr/>
        </p:nvCxnSpPr>
        <p:spPr>
          <a:xfrm>
            <a:off x="6563310" y="2944273"/>
            <a:ext cx="0" cy="822960"/>
          </a:xfrm>
          <a:prstGeom prst="line">
            <a:avLst/>
          </a:prstGeom>
          <a:ln w="38100" cmpd="sng">
            <a:solidFill>
              <a:srgbClr val="FFFFFF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83BF8-FB3E-2A4F-814C-66C0EA10A359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32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r>
              <a:rPr lang="en-US" dirty="0" smtClean="0"/>
              <a:t>ESAC September 26 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6012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Context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66388"/>
            <a:ext cx="8374566" cy="4825355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Our charge at </a:t>
            </a:r>
            <a:r>
              <a:rPr lang="en-US" dirty="0" err="1" smtClean="0">
                <a:solidFill>
                  <a:schemeClr val="bg1"/>
                </a:solidFill>
              </a:rPr>
              <a:t>STScI</a:t>
            </a:r>
            <a:r>
              <a:rPr lang="en-US" dirty="0" smtClean="0">
                <a:solidFill>
                  <a:schemeClr val="bg1"/>
                </a:solidFill>
              </a:rPr>
              <a:t> is to </a:t>
            </a:r>
            <a:r>
              <a:rPr lang="en-US" dirty="0" err="1" smtClean="0">
                <a:solidFill>
                  <a:schemeClr val="bg1"/>
                </a:solidFill>
              </a:rPr>
              <a:t>maximise</a:t>
            </a:r>
            <a:r>
              <a:rPr lang="en-US" dirty="0" smtClean="0">
                <a:solidFill>
                  <a:schemeClr val="bg1"/>
                </a:solidFill>
              </a:rPr>
              <a:t> the scientific return of the missions we operate</a:t>
            </a:r>
          </a:p>
          <a:p>
            <a:r>
              <a:rPr lang="en-US" sz="3000" dirty="0">
                <a:solidFill>
                  <a:srgbClr val="FFFF00"/>
                </a:solidFill>
              </a:rPr>
              <a:t>JWST </a:t>
            </a:r>
            <a:r>
              <a:rPr lang="en-US" sz="3000" dirty="0" err="1">
                <a:solidFill>
                  <a:srgbClr val="FFFF00"/>
                </a:solidFill>
              </a:rPr>
              <a:t>epitomises</a:t>
            </a:r>
            <a:r>
              <a:rPr lang="en-US" sz="3000" dirty="0">
                <a:solidFill>
                  <a:srgbClr val="FFFF00"/>
                </a:solidFill>
              </a:rPr>
              <a:t> international co-operation as one of the largest science programs ever undertaken, worldwide</a:t>
            </a:r>
            <a:r>
              <a:rPr lang="en-US" sz="3000" dirty="0">
                <a:solidFill>
                  <a:schemeClr val="bg1"/>
                </a:solidFill>
              </a:rPr>
              <a:t>.</a:t>
            </a:r>
          </a:p>
          <a:p>
            <a:pPr lvl="1"/>
            <a:r>
              <a:rPr lang="en-US" sz="2600" dirty="0">
                <a:solidFill>
                  <a:srgbClr val="FFFF00"/>
                </a:solidFill>
              </a:rPr>
              <a:t>We </a:t>
            </a:r>
            <a:r>
              <a:rPr lang="en-US" sz="2600" dirty="0" smtClean="0">
                <a:solidFill>
                  <a:srgbClr val="FFFF00"/>
                </a:solidFill>
              </a:rPr>
              <a:t>(</a:t>
            </a:r>
            <a:r>
              <a:rPr lang="en-US" sz="2600" dirty="0" err="1" smtClean="0">
                <a:solidFill>
                  <a:srgbClr val="FFFF00"/>
                </a:solidFill>
              </a:rPr>
              <a:t>STScI</a:t>
            </a:r>
            <a:r>
              <a:rPr lang="en-US" sz="2600" dirty="0" smtClean="0">
                <a:solidFill>
                  <a:srgbClr val="FFFF00"/>
                </a:solidFill>
              </a:rPr>
              <a:t> and the community) need </a:t>
            </a:r>
            <a:r>
              <a:rPr lang="en-US" sz="2600" dirty="0">
                <a:solidFill>
                  <a:srgbClr val="FFFF00"/>
                </a:solidFill>
              </a:rPr>
              <a:t>to make JWST correspondingly productive</a:t>
            </a:r>
          </a:p>
          <a:p>
            <a:r>
              <a:rPr lang="en-US" sz="3000" dirty="0">
                <a:solidFill>
                  <a:srgbClr val="FFFF00"/>
                </a:solidFill>
              </a:rPr>
              <a:t>JWST is an incredibly powerful machine with broad scientific reach and complex </a:t>
            </a:r>
            <a:r>
              <a:rPr lang="en-US" sz="3000" dirty="0" smtClean="0">
                <a:solidFill>
                  <a:srgbClr val="FFFF00"/>
                </a:solidFill>
              </a:rPr>
              <a:t>instrumentation, a 5-year lifetime requirement, 10-year goal</a:t>
            </a:r>
            <a:endParaRPr lang="en-US" dirty="0">
              <a:solidFill>
                <a:srgbClr val="FFFF00"/>
              </a:solidFill>
            </a:endParaRPr>
          </a:p>
          <a:p>
            <a:pPr lvl="1"/>
            <a:r>
              <a:rPr lang="en-US" dirty="0">
                <a:solidFill>
                  <a:schemeClr val="bg1"/>
                </a:solidFill>
              </a:rPr>
              <a:t>Exploiting that power requires an informed community </a:t>
            </a:r>
          </a:p>
          <a:p>
            <a:pPr lvl="1"/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Providing early access to data from representative science programs is crucial to understanding JWST’s capabilities and enabling the community to </a:t>
            </a:r>
            <a:r>
              <a:rPr lang="en-US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maximise</a:t>
            </a: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the science return.</a:t>
            </a:r>
          </a:p>
          <a:p>
            <a:endParaRPr lang="en-US" dirty="0" smtClean="0">
              <a:solidFill>
                <a:srgbClr val="FF0000"/>
              </a:solidFill>
            </a:endParaRPr>
          </a:p>
          <a:p>
            <a:pPr lvl="1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83BF8-FB3E-2A4F-814C-66C0EA10A359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r>
              <a:rPr lang="en-US" dirty="0" smtClean="0"/>
              <a:t>ESAC September 26 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8027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1977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Enabling data access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37785"/>
            <a:ext cx="8229600" cy="5010615"/>
          </a:xfrm>
        </p:spPr>
        <p:txBody>
          <a:bodyPr>
            <a:normAutofit fontScale="92500" lnSpcReduction="10000"/>
          </a:bodyPr>
          <a:lstStyle/>
          <a:p>
            <a:pPr marL="0" indent="0">
              <a:lnSpc>
                <a:spcPct val="90000"/>
              </a:lnSpc>
              <a:buNone/>
              <a:defRPr/>
            </a:pPr>
            <a:r>
              <a:rPr lang="en-US" sz="2400" dirty="0">
                <a:solidFill>
                  <a:schemeClr val="bg1"/>
                </a:solidFill>
              </a:rPr>
              <a:t>The JWST Advisory Committee </a:t>
            </a:r>
            <a:r>
              <a:rPr lang="en-US" sz="2400" dirty="0" smtClean="0">
                <a:solidFill>
                  <a:schemeClr val="bg1"/>
                </a:solidFill>
              </a:rPr>
              <a:t>recommended </a:t>
            </a:r>
            <a:r>
              <a:rPr lang="en-US" sz="2400" dirty="0">
                <a:solidFill>
                  <a:schemeClr val="bg1"/>
                </a:solidFill>
              </a:rPr>
              <a:t>implementation of </a:t>
            </a:r>
            <a:r>
              <a:rPr lang="en-US" sz="2400" dirty="0" smtClean="0">
                <a:solidFill>
                  <a:schemeClr val="bg1"/>
                </a:solidFill>
              </a:rPr>
              <a:t>an Early </a:t>
            </a:r>
            <a:r>
              <a:rPr lang="en-US" sz="2400" dirty="0">
                <a:solidFill>
                  <a:schemeClr val="bg1"/>
                </a:solidFill>
              </a:rPr>
              <a:t>Release Science Program</a:t>
            </a:r>
          </a:p>
          <a:p>
            <a:pPr lvl="1">
              <a:lnSpc>
                <a:spcPct val="90000"/>
              </a:lnSpc>
              <a:defRPr/>
            </a:pPr>
            <a:r>
              <a:rPr lang="en-US" sz="1800" i="1" dirty="0">
                <a:solidFill>
                  <a:srgbClr val="FFFF00"/>
                </a:solidFill>
              </a:rPr>
              <a:t>“..to obtain images and spectra that would be used to </a:t>
            </a:r>
            <a:r>
              <a:rPr lang="en-US" sz="1800" i="1" dirty="0">
                <a:solidFill>
                  <a:schemeClr val="tx2">
                    <a:lumMod val="20000"/>
                    <a:lumOff val="80000"/>
                  </a:schemeClr>
                </a:solidFill>
              </a:rPr>
              <a:t>demonstrate key modes </a:t>
            </a:r>
            <a:r>
              <a:rPr lang="en-US" sz="1800" i="1" dirty="0">
                <a:solidFill>
                  <a:srgbClr val="FFFF00"/>
                </a:solidFill>
              </a:rPr>
              <a:t>of the JWST instruments. The goal of this program is to enable the community to understand the performance of JWST prior to the submission of the first post-launch Cycle 2 proposals that will be submitted just months after the end of commissioning.” </a:t>
            </a:r>
            <a:r>
              <a:rPr lang="en-US" sz="1800" i="1" dirty="0" smtClean="0">
                <a:solidFill>
                  <a:srgbClr val="FFFF00"/>
                </a:solidFill>
              </a:rPr>
              <a:t> (see JSTAC letters 21/6/2010 &amp; 26/3/2014)</a:t>
            </a:r>
          </a:p>
          <a:p>
            <a:pPr marL="457200" lvl="1" indent="0">
              <a:lnSpc>
                <a:spcPct val="90000"/>
              </a:lnSpc>
              <a:buNone/>
              <a:defRPr/>
            </a:pPr>
            <a:endParaRPr lang="en-US" sz="1800" i="1" dirty="0">
              <a:solidFill>
                <a:srgbClr val="FFFF00"/>
              </a:solidFill>
            </a:endParaRPr>
          </a:p>
          <a:p>
            <a:pPr marL="0" indent="0">
              <a:buNone/>
            </a:pPr>
            <a:r>
              <a:rPr lang="en-US" sz="2400" dirty="0" smtClean="0">
                <a:solidFill>
                  <a:schemeClr val="bg1"/>
                </a:solidFill>
              </a:rPr>
              <a:t>Concept: A suite of science demonstration observing programs, designed by the community and selected through proposal peer review </a:t>
            </a:r>
            <a:r>
              <a:rPr lang="en-US" sz="2400" dirty="0">
                <a:solidFill>
                  <a:schemeClr val="bg1"/>
                </a:solidFill>
              </a:rPr>
              <a:t>:</a:t>
            </a:r>
          </a:p>
          <a:p>
            <a:r>
              <a:rPr lang="en-US" sz="2400" dirty="0" smtClean="0">
                <a:solidFill>
                  <a:schemeClr val="bg1"/>
                </a:solidFill>
              </a:rPr>
              <a:t>Director’s </a:t>
            </a:r>
            <a:r>
              <a:rPr lang="en-US" sz="2400" dirty="0" smtClean="0">
                <a:solidFill>
                  <a:schemeClr val="bg1"/>
                </a:solidFill>
              </a:rPr>
              <a:t>Discretionary Time</a:t>
            </a:r>
          </a:p>
          <a:p>
            <a:pPr lvl="1"/>
            <a:r>
              <a:rPr lang="en-US" sz="2000" dirty="0" smtClean="0">
                <a:solidFill>
                  <a:schemeClr val="bg1"/>
                </a:solidFill>
              </a:rPr>
              <a:t>Data have no exclusive access period</a:t>
            </a:r>
          </a:p>
          <a:p>
            <a:r>
              <a:rPr lang="en-US" sz="2400" dirty="0" smtClean="0">
                <a:solidFill>
                  <a:schemeClr val="bg1"/>
                </a:solidFill>
              </a:rPr>
              <a:t>Programs selected by peer review prior to Cycle 1 GO Call</a:t>
            </a:r>
          </a:p>
          <a:p>
            <a:pPr marL="0" indent="0" algn="ctr">
              <a:buNone/>
            </a:pPr>
            <a:r>
              <a:rPr lang="en-US" sz="2800" dirty="0" smtClean="0">
                <a:solidFill>
                  <a:srgbClr val="FF0000"/>
                </a:solidFill>
              </a:rPr>
              <a:t>The DD-ERS program represents science from the community selected by the community for the community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83BF8-FB3E-2A4F-814C-66C0EA10A359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r>
              <a:rPr lang="en-US" dirty="0" smtClean="0"/>
              <a:t>ESAC September 26 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8860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1" name="Straight Connector 100"/>
          <p:cNvCxnSpPr/>
          <p:nvPr/>
        </p:nvCxnSpPr>
        <p:spPr>
          <a:xfrm>
            <a:off x="3274244" y="2102180"/>
            <a:ext cx="0" cy="914400"/>
          </a:xfrm>
          <a:prstGeom prst="line">
            <a:avLst/>
          </a:prstGeom>
          <a:ln w="38100" cmpd="sng">
            <a:solidFill>
              <a:srgbClr val="C70995"/>
            </a:solidFill>
            <a:prstDash val="soli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object 55"/>
          <p:cNvSpPr/>
          <p:nvPr/>
        </p:nvSpPr>
        <p:spPr>
          <a:xfrm>
            <a:off x="1326523" y="3072596"/>
            <a:ext cx="3200400" cy="94488"/>
          </a:xfrm>
          <a:custGeom>
            <a:avLst/>
            <a:gdLst/>
            <a:ahLst/>
            <a:cxnLst/>
            <a:rect l="l" t="t" r="r" b="b"/>
            <a:pathLst>
              <a:path w="1219200" h="76200">
                <a:moveTo>
                  <a:pt x="0" y="76200"/>
                </a:moveTo>
                <a:lnTo>
                  <a:pt x="1219200" y="76200"/>
                </a:lnTo>
                <a:lnTo>
                  <a:pt x="1219200" y="0"/>
                </a:lnTo>
                <a:lnTo>
                  <a:pt x="0" y="0"/>
                </a:lnTo>
                <a:lnTo>
                  <a:pt x="0" y="76200"/>
                </a:lnTo>
                <a:close/>
              </a:path>
            </a:pathLst>
          </a:custGeom>
          <a:solidFill>
            <a:srgbClr val="7F7F7F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72" name="object 7"/>
          <p:cNvSpPr txBox="1"/>
          <p:nvPr/>
        </p:nvSpPr>
        <p:spPr>
          <a:xfrm>
            <a:off x="5024474" y="3065719"/>
            <a:ext cx="1219200" cy="76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600"/>
              </a:lnSpc>
            </a:pPr>
            <a:endParaRPr sz="6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3" name="object 6"/>
          <p:cNvSpPr txBox="1"/>
          <p:nvPr/>
        </p:nvSpPr>
        <p:spPr>
          <a:xfrm>
            <a:off x="6243674" y="3065719"/>
            <a:ext cx="1222375" cy="76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600"/>
              </a:lnSpc>
            </a:pPr>
            <a:endParaRPr sz="6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5" name="object 4"/>
          <p:cNvSpPr txBox="1"/>
          <p:nvPr/>
        </p:nvSpPr>
        <p:spPr>
          <a:xfrm>
            <a:off x="4249774" y="2980851"/>
            <a:ext cx="1229550" cy="3736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77" name="object 2"/>
          <p:cNvSpPr txBox="1"/>
          <p:nvPr/>
        </p:nvSpPr>
        <p:spPr>
          <a:xfrm>
            <a:off x="6704049" y="2980851"/>
            <a:ext cx="1009650" cy="3736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6715061" y="3074379"/>
            <a:ext cx="606166" cy="1637348"/>
          </a:xfrm>
          <a:prstGeom prst="star4">
            <a:avLst>
              <a:gd name="adj" fmla="val 15817"/>
            </a:avLst>
          </a:prstGeom>
          <a:solidFill>
            <a:schemeClr val="bg1"/>
          </a:solidFill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endParaRPr lang="en-US" dirty="0">
              <a:solidFill>
                <a:schemeClr val="bg1"/>
              </a:solidFill>
              <a:latin typeface="Calibri"/>
            </a:endParaRPr>
          </a:p>
        </p:txBody>
      </p:sp>
      <p:cxnSp>
        <p:nvCxnSpPr>
          <p:cNvPr id="89" name="Straight Connector 88"/>
          <p:cNvCxnSpPr/>
          <p:nvPr/>
        </p:nvCxnSpPr>
        <p:spPr>
          <a:xfrm>
            <a:off x="5096481" y="1187780"/>
            <a:ext cx="0" cy="1828800"/>
          </a:xfrm>
          <a:prstGeom prst="line">
            <a:avLst/>
          </a:prstGeom>
          <a:ln w="38100" cmpd="sng">
            <a:solidFill>
              <a:srgbClr val="008000"/>
            </a:solidFill>
            <a:prstDash val="soli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4" name="object 28"/>
          <p:cNvSpPr txBox="1"/>
          <p:nvPr/>
        </p:nvSpPr>
        <p:spPr>
          <a:xfrm>
            <a:off x="5308526" y="1056127"/>
            <a:ext cx="1733370" cy="1013259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76"/>
              </a:spcBef>
            </a:pPr>
            <a:r>
              <a:rPr lang="en-US" sz="1400" b="1" dirty="0" smtClean="0">
                <a:solidFill>
                  <a:srgbClr val="008000"/>
                </a:solidFill>
                <a:latin typeface="Calibri"/>
                <a:cs typeface="Calibri"/>
              </a:rPr>
              <a:t> </a:t>
            </a:r>
            <a:r>
              <a:rPr lang="en-US" dirty="0" smtClean="0">
                <a:solidFill>
                  <a:srgbClr val="008000"/>
                </a:solidFill>
                <a:latin typeface="Calibri"/>
                <a:cs typeface="Calibri"/>
              </a:rPr>
              <a:t>GO </a:t>
            </a:r>
            <a:r>
              <a:rPr lang="en-US" dirty="0">
                <a:solidFill>
                  <a:srgbClr val="008000"/>
                </a:solidFill>
                <a:latin typeface="Calibri"/>
                <a:cs typeface="Calibri"/>
              </a:rPr>
              <a:t>C</a:t>
            </a:r>
            <a:r>
              <a:rPr lang="en-US" dirty="0" smtClean="0">
                <a:solidFill>
                  <a:srgbClr val="008000"/>
                </a:solidFill>
                <a:latin typeface="Calibri"/>
                <a:cs typeface="Calibri"/>
              </a:rPr>
              <a:t>y1</a:t>
            </a:r>
          </a:p>
          <a:p>
            <a:pPr>
              <a:spcBef>
                <a:spcPts val="76"/>
              </a:spcBef>
            </a:pPr>
            <a:r>
              <a:rPr lang="en-US" dirty="0">
                <a:solidFill>
                  <a:srgbClr val="008000"/>
                </a:solidFill>
                <a:latin typeface="Calibri"/>
                <a:cs typeface="Calibri"/>
              </a:rPr>
              <a:t>d</a:t>
            </a:r>
            <a:r>
              <a:rPr lang="en-US" dirty="0" smtClean="0">
                <a:solidFill>
                  <a:srgbClr val="008000"/>
                </a:solidFill>
                <a:latin typeface="Calibri"/>
                <a:cs typeface="Calibri"/>
              </a:rPr>
              <a:t>eadline</a:t>
            </a:r>
          </a:p>
          <a:p>
            <a:pPr>
              <a:spcBef>
                <a:spcPts val="76"/>
              </a:spcBef>
            </a:pPr>
            <a:r>
              <a:rPr lang="en-US" dirty="0" smtClean="0">
                <a:solidFill>
                  <a:srgbClr val="008000"/>
                </a:solidFill>
                <a:latin typeface="Calibri"/>
                <a:cs typeface="Calibri"/>
              </a:rPr>
              <a:t>2018Mar02</a:t>
            </a:r>
          </a:p>
        </p:txBody>
      </p:sp>
      <p:sp>
        <p:nvSpPr>
          <p:cNvPr id="103" name="object 25"/>
          <p:cNvSpPr txBox="1"/>
          <p:nvPr/>
        </p:nvSpPr>
        <p:spPr>
          <a:xfrm>
            <a:off x="2951737" y="3220723"/>
            <a:ext cx="552853" cy="2037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algn="ctr">
              <a:lnSpc>
                <a:spcPts val="1535"/>
              </a:lnSpc>
              <a:spcBef>
                <a:spcPts val="76"/>
              </a:spcBef>
            </a:pPr>
            <a:r>
              <a:rPr lang="en-US" i="1" dirty="0" smtClean="0">
                <a:solidFill>
                  <a:schemeClr val="bg1"/>
                </a:solidFill>
                <a:latin typeface="Calibri"/>
                <a:cs typeface="Calibri"/>
              </a:rPr>
              <a:t>2017</a:t>
            </a:r>
          </a:p>
          <a:p>
            <a:pPr marL="12700" algn="ctr">
              <a:lnSpc>
                <a:spcPts val="1535"/>
              </a:lnSpc>
              <a:spcBef>
                <a:spcPts val="76"/>
              </a:spcBef>
            </a:pPr>
            <a:endParaRPr sz="1600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sp>
        <p:nvSpPr>
          <p:cNvPr id="91" name="object 28"/>
          <p:cNvSpPr txBox="1"/>
          <p:nvPr/>
        </p:nvSpPr>
        <p:spPr>
          <a:xfrm>
            <a:off x="4053719" y="573647"/>
            <a:ext cx="1068048" cy="822264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76"/>
              </a:spcBef>
            </a:pPr>
            <a:r>
              <a:rPr lang="en-US" sz="1400" b="1" dirty="0" smtClean="0">
                <a:solidFill>
                  <a:srgbClr val="9BBB59">
                    <a:lumMod val="60000"/>
                    <a:lumOff val="40000"/>
                  </a:srgbClr>
                </a:solidFill>
                <a:latin typeface="Calibri"/>
                <a:cs typeface="Calibri"/>
              </a:rPr>
              <a:t> </a:t>
            </a:r>
            <a:r>
              <a:rPr lang="en-US" dirty="0" smtClean="0">
                <a:solidFill>
                  <a:srgbClr val="008000"/>
                </a:solidFill>
                <a:latin typeface="Calibri"/>
                <a:cs typeface="Calibri"/>
              </a:rPr>
              <a:t>GO CP</a:t>
            </a:r>
          </a:p>
          <a:p>
            <a:pPr>
              <a:spcBef>
                <a:spcPts val="76"/>
              </a:spcBef>
            </a:pPr>
            <a:r>
              <a:rPr lang="en-US" dirty="0" smtClean="0">
                <a:solidFill>
                  <a:srgbClr val="008000"/>
                </a:solidFill>
                <a:latin typeface="Calibri"/>
                <a:cs typeface="Calibri"/>
              </a:rPr>
              <a:t>2017Nov30</a:t>
            </a:r>
          </a:p>
        </p:txBody>
      </p:sp>
      <p:sp>
        <p:nvSpPr>
          <p:cNvPr id="107" name="object 25"/>
          <p:cNvSpPr txBox="1"/>
          <p:nvPr/>
        </p:nvSpPr>
        <p:spPr>
          <a:xfrm>
            <a:off x="5434982" y="3239887"/>
            <a:ext cx="552853" cy="18454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algn="ctr">
              <a:lnSpc>
                <a:spcPts val="1535"/>
              </a:lnSpc>
              <a:spcBef>
                <a:spcPts val="76"/>
              </a:spcBef>
            </a:pPr>
            <a:r>
              <a:rPr lang="en-US" i="1" dirty="0" smtClean="0">
                <a:solidFill>
                  <a:schemeClr val="bg1"/>
                </a:solidFill>
                <a:latin typeface="Calibri"/>
                <a:cs typeface="Calibri"/>
              </a:rPr>
              <a:t>2018</a:t>
            </a:r>
          </a:p>
          <a:p>
            <a:pPr marL="12700" algn="ctr">
              <a:lnSpc>
                <a:spcPts val="1535"/>
              </a:lnSpc>
              <a:spcBef>
                <a:spcPts val="76"/>
              </a:spcBef>
            </a:pPr>
            <a:endParaRPr sz="1600" dirty="0">
              <a:solidFill>
                <a:srgbClr val="FFFFFF"/>
              </a:solidFill>
              <a:latin typeface="Times New Roman"/>
              <a:cs typeface="Times New Roman"/>
            </a:endParaRPr>
          </a:p>
        </p:txBody>
      </p:sp>
      <p:sp>
        <p:nvSpPr>
          <p:cNvPr id="54" name="object 28"/>
          <p:cNvSpPr txBox="1"/>
          <p:nvPr/>
        </p:nvSpPr>
        <p:spPr>
          <a:xfrm>
            <a:off x="468145" y="4360984"/>
            <a:ext cx="1547977" cy="1046827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>
            <a:noAutofit/>
          </a:bodyPr>
          <a:lstStyle/>
          <a:p>
            <a:pPr algn="r">
              <a:spcBef>
                <a:spcPts val="76"/>
              </a:spcBef>
            </a:pPr>
            <a:r>
              <a:rPr lang="en-US" sz="2000" dirty="0" smtClean="0">
                <a:solidFill>
                  <a:srgbClr val="FFC000"/>
                </a:solidFill>
                <a:latin typeface="Calibri"/>
                <a:cs typeface="Calibri"/>
              </a:rPr>
              <a:t>GTO </a:t>
            </a:r>
            <a:r>
              <a:rPr lang="en-US" sz="2000" dirty="0">
                <a:solidFill>
                  <a:srgbClr val="FFC000"/>
                </a:solidFill>
                <a:latin typeface="Calibri"/>
                <a:cs typeface="Calibri"/>
              </a:rPr>
              <a:t> </a:t>
            </a:r>
            <a:endParaRPr lang="en-US" sz="2000" dirty="0" smtClean="0">
              <a:solidFill>
                <a:srgbClr val="FFC000"/>
              </a:solidFill>
              <a:latin typeface="Calibri"/>
              <a:cs typeface="Calibri"/>
            </a:endParaRPr>
          </a:p>
          <a:p>
            <a:pPr algn="r">
              <a:spcBef>
                <a:spcPts val="76"/>
              </a:spcBef>
            </a:pPr>
            <a:r>
              <a:rPr lang="en-US" sz="2000" dirty="0">
                <a:solidFill>
                  <a:srgbClr val="FFC000"/>
                </a:solidFill>
                <a:latin typeface="Calibri"/>
                <a:cs typeface="Calibri"/>
              </a:rPr>
              <a:t>p</a:t>
            </a:r>
            <a:r>
              <a:rPr lang="en-US" sz="2000" dirty="0" smtClean="0">
                <a:solidFill>
                  <a:srgbClr val="FFC000"/>
                </a:solidFill>
                <a:latin typeface="Calibri"/>
                <a:cs typeface="Calibri"/>
              </a:rPr>
              <a:t>rops due  </a:t>
            </a:r>
          </a:p>
          <a:p>
            <a:pPr algn="r">
              <a:spcBef>
                <a:spcPts val="76"/>
              </a:spcBef>
            </a:pPr>
            <a:r>
              <a:rPr lang="en-US" sz="2000" dirty="0" smtClean="0">
                <a:solidFill>
                  <a:srgbClr val="FFC000"/>
                </a:solidFill>
                <a:latin typeface="Calibri"/>
                <a:cs typeface="Calibri"/>
              </a:rPr>
              <a:t>2017Apr01</a:t>
            </a:r>
            <a:endParaRPr lang="en-US" dirty="0" smtClean="0">
              <a:solidFill>
                <a:srgbClr val="FFC000"/>
              </a:solidFill>
              <a:latin typeface="Calibri"/>
              <a:cs typeface="Calibri"/>
            </a:endParaRPr>
          </a:p>
        </p:txBody>
      </p:sp>
      <p:cxnSp>
        <p:nvCxnSpPr>
          <p:cNvPr id="66" name="Straight Connector 65"/>
          <p:cNvCxnSpPr/>
          <p:nvPr/>
        </p:nvCxnSpPr>
        <p:spPr>
          <a:xfrm>
            <a:off x="5943576" y="2102180"/>
            <a:ext cx="0" cy="914400"/>
          </a:xfrm>
          <a:prstGeom prst="line">
            <a:avLst/>
          </a:prstGeom>
          <a:ln w="38100" cmpd="sng">
            <a:solidFill>
              <a:srgbClr val="008000"/>
            </a:solidFill>
            <a:prstDash val="soli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4" name="object 28"/>
          <p:cNvSpPr txBox="1"/>
          <p:nvPr/>
        </p:nvSpPr>
        <p:spPr>
          <a:xfrm>
            <a:off x="6008616" y="2102180"/>
            <a:ext cx="1733370" cy="76843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76"/>
              </a:spcBef>
            </a:pPr>
            <a:r>
              <a:rPr lang="en-US" dirty="0" smtClean="0">
                <a:solidFill>
                  <a:srgbClr val="008000"/>
                </a:solidFill>
                <a:latin typeface="Calibri"/>
                <a:cs typeface="Calibri"/>
              </a:rPr>
              <a:t>GO TAC</a:t>
            </a:r>
          </a:p>
          <a:p>
            <a:pPr>
              <a:spcBef>
                <a:spcPts val="76"/>
              </a:spcBef>
            </a:pPr>
            <a:r>
              <a:rPr lang="en-US" dirty="0" smtClean="0">
                <a:solidFill>
                  <a:srgbClr val="008000"/>
                </a:solidFill>
                <a:latin typeface="Calibri"/>
                <a:cs typeface="Calibri"/>
              </a:rPr>
              <a:t>2018May</a:t>
            </a:r>
          </a:p>
        </p:txBody>
      </p:sp>
      <p:sp>
        <p:nvSpPr>
          <p:cNvPr id="64" name="object 28"/>
          <p:cNvSpPr txBox="1"/>
          <p:nvPr/>
        </p:nvSpPr>
        <p:spPr>
          <a:xfrm>
            <a:off x="5588191" y="3713656"/>
            <a:ext cx="1199115" cy="61323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algn="ctr">
              <a:spcBef>
                <a:spcPts val="76"/>
              </a:spcBef>
            </a:pPr>
            <a:r>
              <a:rPr lang="en-US" sz="1400" b="1" dirty="0" smtClean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sz="2000" dirty="0">
                <a:solidFill>
                  <a:schemeClr val="bg1"/>
                </a:solidFill>
                <a:latin typeface="Calibri"/>
                <a:cs typeface="Calibri"/>
              </a:rPr>
              <a:t>l</a:t>
            </a:r>
            <a:r>
              <a:rPr sz="2000" spc="4" dirty="0" smtClean="0">
                <a:solidFill>
                  <a:schemeClr val="bg1"/>
                </a:solidFill>
                <a:latin typeface="Calibri"/>
                <a:cs typeface="Calibri"/>
              </a:rPr>
              <a:t>a</a:t>
            </a:r>
            <a:r>
              <a:rPr sz="2000" dirty="0" smtClean="0">
                <a:solidFill>
                  <a:schemeClr val="bg1"/>
                </a:solidFill>
                <a:latin typeface="Calibri"/>
                <a:cs typeface="Calibri"/>
              </a:rPr>
              <a:t>unch</a:t>
            </a:r>
            <a:endParaRPr lang="en-US" sz="2000" dirty="0" smtClean="0">
              <a:solidFill>
                <a:schemeClr val="bg1"/>
              </a:solidFill>
              <a:latin typeface="Calibri"/>
              <a:cs typeface="Calibri"/>
            </a:endParaRPr>
          </a:p>
          <a:p>
            <a:pPr algn="ctr">
              <a:spcBef>
                <a:spcPts val="76"/>
              </a:spcBef>
            </a:pPr>
            <a:r>
              <a:rPr lang="en-US" sz="2000" dirty="0" smtClean="0">
                <a:solidFill>
                  <a:schemeClr val="bg1"/>
                </a:solidFill>
                <a:latin typeface="Calibri"/>
                <a:cs typeface="Calibri"/>
              </a:rPr>
              <a:t>2018Oc</a:t>
            </a:r>
            <a:r>
              <a:rPr lang="en-US" sz="2000" spc="4" dirty="0" smtClean="0">
                <a:solidFill>
                  <a:schemeClr val="bg1"/>
                </a:solidFill>
                <a:latin typeface="Calibri"/>
                <a:cs typeface="Calibri"/>
              </a:rPr>
              <a:t>t</a:t>
            </a:r>
            <a:endParaRPr sz="20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86" name="object 55"/>
          <p:cNvSpPr/>
          <p:nvPr/>
        </p:nvSpPr>
        <p:spPr>
          <a:xfrm>
            <a:off x="4533224" y="3072596"/>
            <a:ext cx="3200400" cy="94488"/>
          </a:xfrm>
          <a:custGeom>
            <a:avLst/>
            <a:gdLst/>
            <a:ahLst/>
            <a:cxnLst/>
            <a:rect l="l" t="t" r="r" b="b"/>
            <a:pathLst>
              <a:path w="1219200" h="76200">
                <a:moveTo>
                  <a:pt x="0" y="76200"/>
                </a:moveTo>
                <a:lnTo>
                  <a:pt x="1219200" y="76200"/>
                </a:lnTo>
                <a:lnTo>
                  <a:pt x="1219200" y="0"/>
                </a:lnTo>
                <a:lnTo>
                  <a:pt x="0" y="0"/>
                </a:lnTo>
                <a:lnTo>
                  <a:pt x="0" y="7620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cxnSp>
        <p:nvCxnSpPr>
          <p:cNvPr id="52" name="Straight Connector 51"/>
          <p:cNvCxnSpPr/>
          <p:nvPr/>
        </p:nvCxnSpPr>
        <p:spPr>
          <a:xfrm flipV="1">
            <a:off x="2232555" y="3446584"/>
            <a:ext cx="0" cy="1828800"/>
          </a:xfrm>
          <a:prstGeom prst="line">
            <a:avLst/>
          </a:prstGeom>
          <a:ln w="38100" cmpd="sng">
            <a:solidFill>
              <a:srgbClr val="FFC000"/>
            </a:solidFill>
            <a:prstDash val="soli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>
            <a:off x="4214016" y="1187780"/>
            <a:ext cx="0" cy="1828800"/>
          </a:xfrm>
          <a:prstGeom prst="line">
            <a:avLst/>
          </a:prstGeom>
          <a:ln w="38100" cmpd="sng">
            <a:solidFill>
              <a:srgbClr val="008000"/>
            </a:solidFill>
            <a:prstDash val="soli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 flipV="1">
            <a:off x="2625283" y="3444526"/>
            <a:ext cx="0" cy="1828800"/>
          </a:xfrm>
          <a:prstGeom prst="line">
            <a:avLst/>
          </a:prstGeom>
          <a:ln w="38100" cmpd="sng">
            <a:solidFill>
              <a:srgbClr val="FFC000"/>
            </a:solidFill>
            <a:prstDash val="soli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9" name="object 28"/>
          <p:cNvSpPr txBox="1"/>
          <p:nvPr/>
        </p:nvSpPr>
        <p:spPr>
          <a:xfrm>
            <a:off x="1955835" y="5371677"/>
            <a:ext cx="1527116" cy="947346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>
            <a:noAutofit/>
          </a:bodyPr>
          <a:lstStyle/>
          <a:p>
            <a:pPr algn="ctr">
              <a:spcBef>
                <a:spcPts val="76"/>
              </a:spcBef>
            </a:pPr>
            <a:r>
              <a:rPr lang="en-US" sz="2000" dirty="0" smtClean="0">
                <a:solidFill>
                  <a:srgbClr val="FFC000"/>
                </a:solidFill>
                <a:latin typeface="Calibri"/>
                <a:cs typeface="Calibri"/>
              </a:rPr>
              <a:t>GTO Cy1</a:t>
            </a:r>
          </a:p>
          <a:p>
            <a:pPr algn="ctr">
              <a:spcBef>
                <a:spcPts val="76"/>
              </a:spcBef>
            </a:pPr>
            <a:r>
              <a:rPr lang="en-US" sz="2000" dirty="0">
                <a:solidFill>
                  <a:srgbClr val="FFC000"/>
                </a:solidFill>
                <a:latin typeface="Calibri"/>
                <a:cs typeface="Calibri"/>
              </a:rPr>
              <a:t>o</a:t>
            </a:r>
            <a:r>
              <a:rPr lang="en-US" sz="2000" dirty="0" smtClean="0">
                <a:solidFill>
                  <a:srgbClr val="FFC000"/>
                </a:solidFill>
                <a:latin typeface="Calibri"/>
                <a:cs typeface="Calibri"/>
              </a:rPr>
              <a:t>bservations</a:t>
            </a:r>
          </a:p>
          <a:p>
            <a:pPr algn="ctr">
              <a:spcBef>
                <a:spcPts val="76"/>
              </a:spcBef>
            </a:pPr>
            <a:r>
              <a:rPr lang="en-US" sz="2000" dirty="0">
                <a:solidFill>
                  <a:srgbClr val="FFC000"/>
                </a:solidFill>
                <a:latin typeface="Calibri"/>
                <a:cs typeface="Calibri"/>
              </a:rPr>
              <a:t>r</a:t>
            </a:r>
            <a:r>
              <a:rPr lang="en-US" sz="2000" dirty="0" smtClean="0">
                <a:solidFill>
                  <a:srgbClr val="FFC000"/>
                </a:solidFill>
                <a:latin typeface="Calibri"/>
                <a:cs typeface="Calibri"/>
              </a:rPr>
              <a:t>eserved</a:t>
            </a:r>
          </a:p>
          <a:p>
            <a:pPr algn="ctr">
              <a:spcBef>
                <a:spcPts val="76"/>
              </a:spcBef>
            </a:pPr>
            <a:r>
              <a:rPr lang="en-US" sz="2000" dirty="0" smtClean="0">
                <a:solidFill>
                  <a:srgbClr val="FFC000"/>
                </a:solidFill>
                <a:latin typeface="Calibri"/>
                <a:cs typeface="Calibri"/>
              </a:rPr>
              <a:t>2017Jun15</a:t>
            </a:r>
            <a:endParaRPr lang="en-US" dirty="0" smtClean="0">
              <a:solidFill>
                <a:srgbClr val="FFC000"/>
              </a:solidFill>
              <a:latin typeface="Calibri"/>
              <a:cs typeface="Calibri"/>
            </a:endParaRPr>
          </a:p>
        </p:txBody>
      </p:sp>
      <p:sp>
        <p:nvSpPr>
          <p:cNvPr id="108" name="object 28"/>
          <p:cNvSpPr txBox="1"/>
          <p:nvPr/>
        </p:nvSpPr>
        <p:spPr>
          <a:xfrm>
            <a:off x="1650284" y="1776084"/>
            <a:ext cx="1547977" cy="1046827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>
            <a:noAutofit/>
          </a:bodyPr>
          <a:lstStyle/>
          <a:p>
            <a:pPr algn="r">
              <a:spcBef>
                <a:spcPts val="76"/>
              </a:spcBef>
            </a:pPr>
            <a:r>
              <a:rPr lang="en-US" sz="1700" dirty="0" smtClean="0">
                <a:solidFill>
                  <a:srgbClr val="C70995"/>
                </a:solidFill>
                <a:latin typeface="Calibri"/>
                <a:cs typeface="Calibri"/>
              </a:rPr>
              <a:t>ERS </a:t>
            </a:r>
          </a:p>
          <a:p>
            <a:pPr algn="r">
              <a:spcBef>
                <a:spcPts val="76"/>
              </a:spcBef>
            </a:pPr>
            <a:r>
              <a:rPr lang="en-US" sz="1700" dirty="0" smtClean="0">
                <a:solidFill>
                  <a:srgbClr val="C70995"/>
                </a:solidFill>
                <a:latin typeface="Calibri"/>
                <a:cs typeface="Calibri"/>
              </a:rPr>
              <a:t>deadline </a:t>
            </a:r>
          </a:p>
          <a:p>
            <a:pPr algn="r">
              <a:spcBef>
                <a:spcPts val="76"/>
              </a:spcBef>
            </a:pPr>
            <a:r>
              <a:rPr lang="en-US" sz="1700" dirty="0" smtClean="0">
                <a:solidFill>
                  <a:srgbClr val="C70995"/>
                </a:solidFill>
                <a:latin typeface="Calibri"/>
                <a:cs typeface="Calibri"/>
              </a:rPr>
              <a:t>2017Aug18</a:t>
            </a:r>
          </a:p>
        </p:txBody>
      </p:sp>
      <p:cxnSp>
        <p:nvCxnSpPr>
          <p:cNvPr id="109" name="Straight Connector 108"/>
          <p:cNvCxnSpPr/>
          <p:nvPr/>
        </p:nvCxnSpPr>
        <p:spPr>
          <a:xfrm>
            <a:off x="3780859" y="1187780"/>
            <a:ext cx="0" cy="1828800"/>
          </a:xfrm>
          <a:prstGeom prst="line">
            <a:avLst/>
          </a:prstGeom>
          <a:ln w="38100" cmpd="sng">
            <a:solidFill>
              <a:srgbClr val="C70995"/>
            </a:solidFill>
            <a:prstDash val="soli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0" name="object 28"/>
          <p:cNvSpPr txBox="1"/>
          <p:nvPr/>
        </p:nvSpPr>
        <p:spPr>
          <a:xfrm>
            <a:off x="2101632" y="623159"/>
            <a:ext cx="1547977" cy="1046827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>
            <a:noAutofit/>
          </a:bodyPr>
          <a:lstStyle/>
          <a:p>
            <a:pPr algn="r">
              <a:spcBef>
                <a:spcPts val="76"/>
              </a:spcBef>
            </a:pPr>
            <a:r>
              <a:rPr lang="en-US" sz="2000" dirty="0" smtClean="0">
                <a:solidFill>
                  <a:srgbClr val="C70995"/>
                </a:solidFill>
                <a:latin typeface="Calibri"/>
                <a:cs typeface="Calibri"/>
              </a:rPr>
              <a:t>ERS TAC 2017Oct</a:t>
            </a:r>
            <a:endParaRPr lang="en-US" dirty="0" smtClean="0">
              <a:solidFill>
                <a:srgbClr val="C70995"/>
              </a:solidFill>
              <a:latin typeface="Calibri"/>
              <a:cs typeface="Calibri"/>
            </a:endParaRPr>
          </a:p>
        </p:txBody>
      </p:sp>
      <p:cxnSp>
        <p:nvCxnSpPr>
          <p:cNvPr id="113" name="Straight Connector 112"/>
          <p:cNvCxnSpPr/>
          <p:nvPr/>
        </p:nvCxnSpPr>
        <p:spPr>
          <a:xfrm>
            <a:off x="1388378" y="2413636"/>
            <a:ext cx="0" cy="548640"/>
          </a:xfrm>
          <a:prstGeom prst="line">
            <a:avLst/>
          </a:prstGeom>
          <a:ln w="38100" cmpd="sng">
            <a:solidFill>
              <a:srgbClr val="C70995"/>
            </a:solidFill>
            <a:prstDash val="soli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4" name="object 28"/>
          <p:cNvSpPr txBox="1"/>
          <p:nvPr/>
        </p:nvSpPr>
        <p:spPr>
          <a:xfrm>
            <a:off x="1111678" y="553504"/>
            <a:ext cx="1254125" cy="1046827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76"/>
              </a:spcBef>
            </a:pPr>
            <a:r>
              <a:rPr lang="en-US" dirty="0" smtClean="0">
                <a:solidFill>
                  <a:srgbClr val="C70995"/>
                </a:solidFill>
                <a:latin typeface="Calibri"/>
                <a:cs typeface="Calibri"/>
              </a:rPr>
              <a:t>ERS </a:t>
            </a:r>
            <a:r>
              <a:rPr lang="en-US" dirty="0" err="1" smtClean="0">
                <a:solidFill>
                  <a:srgbClr val="C70995"/>
                </a:solidFill>
                <a:latin typeface="Calibri"/>
                <a:cs typeface="Calibri"/>
              </a:rPr>
              <a:t>NoI</a:t>
            </a:r>
            <a:r>
              <a:rPr lang="en-US" dirty="0" smtClean="0">
                <a:solidFill>
                  <a:srgbClr val="C70995"/>
                </a:solidFill>
                <a:latin typeface="Calibri"/>
                <a:cs typeface="Calibri"/>
              </a:rPr>
              <a:t> due 2017Mar03</a:t>
            </a:r>
          </a:p>
        </p:txBody>
      </p:sp>
      <p:sp>
        <p:nvSpPr>
          <p:cNvPr id="115" name="TextBox 114"/>
          <p:cNvSpPr txBox="1"/>
          <p:nvPr/>
        </p:nvSpPr>
        <p:spPr>
          <a:xfrm>
            <a:off x="6257183" y="6134357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 smtClean="0">
                <a:solidFill>
                  <a:schemeClr val="bg1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Helvetica"/>
                <a:cs typeface="Helvetica"/>
              </a:rPr>
              <a:t>2016Sept </a:t>
            </a:r>
          </a:p>
        </p:txBody>
      </p:sp>
      <p:sp>
        <p:nvSpPr>
          <p:cNvPr id="35" name="object 25"/>
          <p:cNvSpPr txBox="1"/>
          <p:nvPr/>
        </p:nvSpPr>
        <p:spPr>
          <a:xfrm>
            <a:off x="7833377" y="3242877"/>
            <a:ext cx="552853" cy="2037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algn="ctr">
              <a:lnSpc>
                <a:spcPts val="1535"/>
              </a:lnSpc>
              <a:spcBef>
                <a:spcPts val="76"/>
              </a:spcBef>
            </a:pPr>
            <a:r>
              <a:rPr lang="en-US" i="1" dirty="0" smtClean="0">
                <a:solidFill>
                  <a:schemeClr val="bg1"/>
                </a:solidFill>
                <a:latin typeface="Calibri"/>
                <a:cs typeface="Calibri"/>
              </a:rPr>
              <a:t>2019</a:t>
            </a:r>
          </a:p>
          <a:p>
            <a:pPr marL="12700" algn="ctr">
              <a:lnSpc>
                <a:spcPts val="1535"/>
              </a:lnSpc>
              <a:spcBef>
                <a:spcPts val="76"/>
              </a:spcBef>
            </a:pPr>
            <a:endParaRPr sz="1600" dirty="0">
              <a:solidFill>
                <a:srgbClr val="FFFFFF"/>
              </a:solidFill>
              <a:latin typeface="Times New Roman"/>
              <a:cs typeface="Times New Roman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4875234" y="5560853"/>
            <a:ext cx="40462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i="1" dirty="0" smtClean="0">
                <a:solidFill>
                  <a:schemeClr val="bg1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Helvetica"/>
                <a:cs typeface="Helvetica"/>
              </a:rPr>
              <a:t>JWST Science Timeline</a:t>
            </a:r>
          </a:p>
        </p:txBody>
      </p:sp>
      <p:cxnSp>
        <p:nvCxnSpPr>
          <p:cNvPr id="39" name="Straight Connector 38"/>
          <p:cNvCxnSpPr/>
          <p:nvPr/>
        </p:nvCxnSpPr>
        <p:spPr>
          <a:xfrm>
            <a:off x="7017767" y="1259004"/>
            <a:ext cx="0" cy="1645920"/>
          </a:xfrm>
          <a:prstGeom prst="line">
            <a:avLst/>
          </a:prstGeom>
          <a:ln w="38100" cmpd="sng">
            <a:solidFill>
              <a:schemeClr val="bg1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8533453" y="1259004"/>
            <a:ext cx="0" cy="2743200"/>
          </a:xfrm>
          <a:prstGeom prst="line">
            <a:avLst/>
          </a:prstGeom>
          <a:ln w="38100" cmpd="sng">
            <a:solidFill>
              <a:schemeClr val="bg1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object 28"/>
          <p:cNvSpPr txBox="1"/>
          <p:nvPr/>
        </p:nvSpPr>
        <p:spPr>
          <a:xfrm>
            <a:off x="7046197" y="1444477"/>
            <a:ext cx="2377440" cy="3867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76"/>
              </a:spcBef>
            </a:pPr>
            <a:r>
              <a:rPr lang="en-US" sz="1400" b="1" dirty="0" smtClean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sz="2000" dirty="0" smtClean="0">
                <a:solidFill>
                  <a:schemeClr val="accent1"/>
                </a:solidFill>
                <a:latin typeface="Calibri"/>
                <a:cs typeface="Calibri"/>
              </a:rPr>
              <a:t>commissioning </a:t>
            </a:r>
          </a:p>
          <a:p>
            <a:pPr>
              <a:spcBef>
                <a:spcPts val="76"/>
              </a:spcBef>
            </a:pPr>
            <a:r>
              <a:rPr lang="en-US" sz="2000" dirty="0" smtClean="0">
                <a:solidFill>
                  <a:schemeClr val="accent1"/>
                </a:solidFill>
                <a:latin typeface="Calibri"/>
                <a:cs typeface="Calibri"/>
              </a:rPr>
              <a:t>(6 </a:t>
            </a:r>
            <a:r>
              <a:rPr lang="en-US" sz="2000" dirty="0" err="1" smtClean="0">
                <a:solidFill>
                  <a:schemeClr val="accent1"/>
                </a:solidFill>
                <a:latin typeface="Calibri"/>
                <a:cs typeface="Calibri"/>
              </a:rPr>
              <a:t>mo</a:t>
            </a:r>
            <a:r>
              <a:rPr lang="en-US" sz="2000" dirty="0" smtClean="0">
                <a:solidFill>
                  <a:schemeClr val="accent1"/>
                </a:solidFill>
                <a:latin typeface="Calibri"/>
                <a:cs typeface="Calibri"/>
              </a:rPr>
              <a:t>)</a:t>
            </a:r>
            <a:endParaRPr lang="en-US" sz="2000" spc="4" dirty="0" smtClean="0">
              <a:solidFill>
                <a:schemeClr val="accent1"/>
              </a:solidFill>
              <a:latin typeface="Calibri"/>
              <a:cs typeface="Calibri"/>
            </a:endParaRPr>
          </a:p>
        </p:txBody>
      </p:sp>
      <p:cxnSp>
        <p:nvCxnSpPr>
          <p:cNvPr id="42" name="Straight Connector 41"/>
          <p:cNvCxnSpPr/>
          <p:nvPr/>
        </p:nvCxnSpPr>
        <p:spPr>
          <a:xfrm>
            <a:off x="7077260" y="1371689"/>
            <a:ext cx="1328853" cy="0"/>
          </a:xfrm>
          <a:prstGeom prst="line">
            <a:avLst/>
          </a:prstGeom>
          <a:ln w="38100" cmpd="sng">
            <a:solidFill>
              <a:srgbClr val="0070C0"/>
            </a:solidFill>
            <a:prstDash val="soli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rot="16200000" flipH="1">
            <a:off x="8821546" y="3694504"/>
            <a:ext cx="0" cy="457200"/>
          </a:xfrm>
          <a:prstGeom prst="line">
            <a:avLst/>
          </a:prstGeom>
          <a:ln w="38100" cmpd="sng">
            <a:solidFill>
              <a:srgbClr val="008000"/>
            </a:solidFill>
            <a:prstDash val="soli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object 28"/>
          <p:cNvSpPr txBox="1"/>
          <p:nvPr/>
        </p:nvSpPr>
        <p:spPr>
          <a:xfrm>
            <a:off x="8082163" y="4203917"/>
            <a:ext cx="1061838" cy="595232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76"/>
              </a:spcBef>
            </a:pPr>
            <a:r>
              <a:rPr lang="en-US" sz="2000" dirty="0" smtClean="0">
                <a:solidFill>
                  <a:schemeClr val="bg1"/>
                </a:solidFill>
                <a:latin typeface="Calibri"/>
                <a:cs typeface="Calibri"/>
              </a:rPr>
              <a:t>Cycle 1 obs. begin</a:t>
            </a:r>
            <a:endParaRPr lang="en-US" sz="2000" dirty="0">
              <a:solidFill>
                <a:schemeClr val="bg1"/>
              </a:solidFill>
              <a:latin typeface="Calibri"/>
              <a:cs typeface="Calibri"/>
            </a:endParaRPr>
          </a:p>
          <a:p>
            <a:pPr>
              <a:spcBef>
                <a:spcPts val="76"/>
              </a:spcBef>
            </a:pPr>
            <a:r>
              <a:rPr lang="en-US" sz="2000" dirty="0" smtClean="0">
                <a:solidFill>
                  <a:schemeClr val="bg1"/>
                </a:solidFill>
                <a:latin typeface="Calibri"/>
                <a:cs typeface="Calibri"/>
              </a:rPr>
              <a:t>2019Apr </a:t>
            </a:r>
          </a:p>
        </p:txBody>
      </p:sp>
      <p:cxnSp>
        <p:nvCxnSpPr>
          <p:cNvPr id="45" name="Straight Connector 44"/>
          <p:cNvCxnSpPr/>
          <p:nvPr/>
        </p:nvCxnSpPr>
        <p:spPr>
          <a:xfrm rot="16200000" flipH="1">
            <a:off x="8791402" y="3529725"/>
            <a:ext cx="0" cy="457200"/>
          </a:xfrm>
          <a:prstGeom prst="line">
            <a:avLst/>
          </a:prstGeom>
          <a:ln w="38100" cmpd="sng">
            <a:solidFill>
              <a:srgbClr val="FFC000"/>
            </a:solidFill>
            <a:prstDash val="soli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rot="16200000" flipH="1">
            <a:off x="8801450" y="3353423"/>
            <a:ext cx="0" cy="457200"/>
          </a:xfrm>
          <a:prstGeom prst="line">
            <a:avLst/>
          </a:prstGeom>
          <a:ln w="38100" cmpd="sng">
            <a:solidFill>
              <a:srgbClr val="C70995"/>
            </a:solidFill>
            <a:prstDash val="soli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object 55"/>
          <p:cNvSpPr/>
          <p:nvPr/>
        </p:nvSpPr>
        <p:spPr>
          <a:xfrm>
            <a:off x="7738086" y="3072596"/>
            <a:ext cx="1371600" cy="94488"/>
          </a:xfrm>
          <a:custGeom>
            <a:avLst/>
            <a:gdLst/>
            <a:ahLst/>
            <a:cxnLst/>
            <a:rect l="l" t="t" r="r" b="b"/>
            <a:pathLst>
              <a:path w="1219200" h="76200">
                <a:moveTo>
                  <a:pt x="0" y="76200"/>
                </a:moveTo>
                <a:lnTo>
                  <a:pt x="1219200" y="76200"/>
                </a:lnTo>
                <a:lnTo>
                  <a:pt x="1219200" y="0"/>
                </a:lnTo>
                <a:lnTo>
                  <a:pt x="0" y="0"/>
                </a:lnTo>
                <a:lnTo>
                  <a:pt x="0" y="76200"/>
                </a:lnTo>
                <a:close/>
              </a:path>
            </a:pathLst>
          </a:custGeom>
          <a:solidFill>
            <a:srgbClr val="7F7F7F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47" name="object 28"/>
          <p:cNvSpPr txBox="1"/>
          <p:nvPr/>
        </p:nvSpPr>
        <p:spPr>
          <a:xfrm>
            <a:off x="3354839" y="4884397"/>
            <a:ext cx="4558470" cy="865262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76"/>
              </a:spcBef>
            </a:pPr>
            <a:r>
              <a:rPr lang="en-US" sz="2000" i="1" dirty="0" smtClean="0">
                <a:solidFill>
                  <a:srgbClr val="FF0000"/>
                </a:solidFill>
                <a:latin typeface="Calibri"/>
                <a:cs typeface="Calibri"/>
              </a:rPr>
              <a:t>Detailed schedule subject to change </a:t>
            </a:r>
            <a:endParaRPr lang="en-US" i="1" dirty="0" smtClean="0">
              <a:solidFill>
                <a:srgbClr val="FF0000"/>
              </a:solidFill>
              <a:latin typeface="Calibri"/>
              <a:cs typeface="Calibri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1879127" y="37452"/>
            <a:ext cx="62518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i="1" dirty="0" smtClean="0">
                <a:solidFill>
                  <a:srgbClr val="FFFFFF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</a:rPr>
              <a:t>DD-ERS &amp; Cycle 1 GTO/GO schedules</a:t>
            </a:r>
          </a:p>
        </p:txBody>
      </p:sp>
      <p:sp>
        <p:nvSpPr>
          <p:cNvPr id="49" name="object 55"/>
          <p:cNvSpPr/>
          <p:nvPr/>
        </p:nvSpPr>
        <p:spPr>
          <a:xfrm>
            <a:off x="-55125" y="3072596"/>
            <a:ext cx="1371600" cy="94488"/>
          </a:xfrm>
          <a:custGeom>
            <a:avLst/>
            <a:gdLst/>
            <a:ahLst/>
            <a:cxnLst/>
            <a:rect l="l" t="t" r="r" b="b"/>
            <a:pathLst>
              <a:path w="1219200" h="76200">
                <a:moveTo>
                  <a:pt x="0" y="76200"/>
                </a:moveTo>
                <a:lnTo>
                  <a:pt x="1219200" y="76200"/>
                </a:lnTo>
                <a:lnTo>
                  <a:pt x="1219200" y="0"/>
                </a:lnTo>
                <a:lnTo>
                  <a:pt x="0" y="0"/>
                </a:lnTo>
                <a:lnTo>
                  <a:pt x="0" y="7620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50" name="object 25"/>
          <p:cNvSpPr txBox="1"/>
          <p:nvPr/>
        </p:nvSpPr>
        <p:spPr>
          <a:xfrm>
            <a:off x="131431" y="3242877"/>
            <a:ext cx="552853" cy="2037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algn="ctr">
              <a:lnSpc>
                <a:spcPts val="1535"/>
              </a:lnSpc>
              <a:spcBef>
                <a:spcPts val="76"/>
              </a:spcBef>
            </a:pPr>
            <a:r>
              <a:rPr lang="en-US" i="1" dirty="0" smtClean="0">
                <a:solidFill>
                  <a:schemeClr val="bg1"/>
                </a:solidFill>
                <a:latin typeface="Calibri"/>
                <a:cs typeface="Calibri"/>
              </a:rPr>
              <a:t>2016</a:t>
            </a:r>
          </a:p>
          <a:p>
            <a:pPr marL="12700" algn="ctr">
              <a:lnSpc>
                <a:spcPts val="1535"/>
              </a:lnSpc>
              <a:spcBef>
                <a:spcPts val="76"/>
              </a:spcBef>
            </a:pPr>
            <a:endParaRPr sz="1600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cxnSp>
        <p:nvCxnSpPr>
          <p:cNvPr id="51" name="Straight Connector 50"/>
          <p:cNvCxnSpPr/>
          <p:nvPr/>
        </p:nvCxnSpPr>
        <p:spPr>
          <a:xfrm>
            <a:off x="1758382" y="1187650"/>
            <a:ext cx="0" cy="1828800"/>
          </a:xfrm>
          <a:prstGeom prst="line">
            <a:avLst/>
          </a:prstGeom>
          <a:ln w="38100" cmpd="sng">
            <a:solidFill>
              <a:srgbClr val="C70995"/>
            </a:solidFill>
            <a:prstDash val="soli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object 28"/>
          <p:cNvSpPr txBox="1"/>
          <p:nvPr/>
        </p:nvSpPr>
        <p:spPr>
          <a:xfrm>
            <a:off x="1192752" y="1230099"/>
            <a:ext cx="1547977" cy="1046827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>
            <a:noAutofit/>
          </a:bodyPr>
          <a:lstStyle/>
          <a:p>
            <a:pPr algn="r">
              <a:spcBef>
                <a:spcPts val="76"/>
              </a:spcBef>
            </a:pPr>
            <a:r>
              <a:rPr lang="en-US" sz="1700" dirty="0" smtClean="0">
                <a:solidFill>
                  <a:srgbClr val="C70995"/>
                </a:solidFill>
                <a:latin typeface="Calibri"/>
                <a:cs typeface="Calibri"/>
              </a:rPr>
              <a:t>ERS Call 2017Apr01</a:t>
            </a:r>
          </a:p>
        </p:txBody>
      </p:sp>
      <p:cxnSp>
        <p:nvCxnSpPr>
          <p:cNvPr id="55" name="Straight Connector 54"/>
          <p:cNvCxnSpPr/>
          <p:nvPr/>
        </p:nvCxnSpPr>
        <p:spPr>
          <a:xfrm>
            <a:off x="2182078" y="1902738"/>
            <a:ext cx="0" cy="1097280"/>
          </a:xfrm>
          <a:prstGeom prst="line">
            <a:avLst/>
          </a:prstGeom>
          <a:ln w="38100" cmpd="sng">
            <a:solidFill>
              <a:srgbClr val="C70995"/>
            </a:solidFill>
            <a:prstDash val="soli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object 28"/>
          <p:cNvSpPr txBox="1"/>
          <p:nvPr/>
        </p:nvSpPr>
        <p:spPr>
          <a:xfrm>
            <a:off x="1" y="1371689"/>
            <a:ext cx="1557196" cy="1226765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>
            <a:noAutofit/>
          </a:bodyPr>
          <a:lstStyle/>
          <a:p>
            <a:pPr algn="r">
              <a:spcBef>
                <a:spcPts val="76"/>
              </a:spcBef>
            </a:pPr>
            <a:r>
              <a:rPr lang="en-US" sz="1700" dirty="0" smtClean="0">
                <a:solidFill>
                  <a:srgbClr val="C70995"/>
                </a:solidFill>
                <a:latin typeface="Calibri"/>
                <a:cs typeface="Calibri"/>
              </a:rPr>
              <a:t>Call for DD-ERS Notices of Intent ERS draft call </a:t>
            </a:r>
          </a:p>
          <a:p>
            <a:pPr algn="r">
              <a:spcBef>
                <a:spcPts val="76"/>
              </a:spcBef>
            </a:pPr>
            <a:r>
              <a:rPr lang="en-US" sz="1700" dirty="0" smtClean="0">
                <a:solidFill>
                  <a:srgbClr val="C70995"/>
                </a:solidFill>
                <a:latin typeface="Calibri"/>
                <a:cs typeface="Calibri"/>
              </a:rPr>
              <a:t>2017Jan06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83BF8-FB3E-2A4F-814C-66C0EA10A359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57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r>
              <a:rPr lang="en-US" dirty="0" smtClean="0"/>
              <a:t>ESAC September 26 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5885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95412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What distinguishes a DD-ERS proposal from a Cycle 1 GO proposal?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83BF8-FB3E-2A4F-814C-66C0EA10A359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9464" y="3175108"/>
            <a:ext cx="4145280" cy="3108960"/>
          </a:xfrm>
          <a:prstGeom prst="rect">
            <a:avLst/>
          </a:prstGeom>
        </p:spPr>
      </p:pic>
      <p:sp>
        <p:nvSpPr>
          <p:cNvPr id="6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r>
              <a:rPr lang="en-US" dirty="0" smtClean="0"/>
              <a:t>ESAC September 26 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7294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1977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Selecting DD-ERS programs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97460"/>
            <a:ext cx="8229600" cy="5010615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TAC reviews focus almost exclusively on science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Reviewers are tasked with selecting the most compelling science 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The prime focus of the DD-ERS program is preparing the community to </a:t>
            </a:r>
            <a:r>
              <a:rPr lang="en-US" dirty="0" err="1" smtClean="0">
                <a:solidFill>
                  <a:schemeClr val="bg1"/>
                </a:solidFill>
              </a:rPr>
              <a:t>maximise</a:t>
            </a:r>
            <a:r>
              <a:rPr lang="en-US" dirty="0" smtClean="0">
                <a:solidFill>
                  <a:schemeClr val="bg1"/>
                </a:solidFill>
              </a:rPr>
              <a:t> JWST’s scientific productivity in Cycle 2 and beyond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Reviewers will select programs based on additional criteria beyond compelling science, </a:t>
            </a:r>
            <a:r>
              <a:rPr lang="en-US" dirty="0">
                <a:solidFill>
                  <a:schemeClr val="bg1"/>
                </a:solidFill>
              </a:rPr>
              <a:t>including breadth of community science facilitated, value of proposed team products, community involvement in </a:t>
            </a:r>
            <a:r>
              <a:rPr lang="en-US" dirty="0" smtClean="0">
                <a:solidFill>
                  <a:schemeClr val="bg1"/>
                </a:solidFill>
              </a:rPr>
              <a:t>the program design</a:t>
            </a:r>
          </a:p>
          <a:p>
            <a:pPr lvl="1"/>
            <a:r>
              <a:rPr lang="en-US" dirty="0" smtClean="0">
                <a:solidFill>
                  <a:srgbClr val="FFFF00"/>
                </a:solidFill>
              </a:rPr>
              <a:t>ERS proposals have an altruistic element</a:t>
            </a:r>
          </a:p>
          <a:p>
            <a:pPr lvl="2"/>
            <a:r>
              <a:rPr lang="en-US" dirty="0" smtClean="0">
                <a:solidFill>
                  <a:srgbClr val="FFFF00"/>
                </a:solidFill>
              </a:rPr>
              <a:t>How will you help your colleagues exploit JWST?</a:t>
            </a:r>
            <a:endParaRPr lang="en-US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endParaRPr lang="en-US" dirty="0" smtClean="0">
              <a:solidFill>
                <a:schemeClr val="bg1"/>
              </a:solidFill>
            </a:endParaRPr>
          </a:p>
          <a:p>
            <a:endParaRPr lang="en-US" dirty="0">
              <a:solidFill>
                <a:srgbClr val="FFFF00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83BF8-FB3E-2A4F-814C-66C0EA10A359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r>
              <a:rPr lang="en-US" dirty="0" smtClean="0"/>
              <a:t>ESAC September 26 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714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Observations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JWST will be at L2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Continuous observations (in principle) analogous to Spitzer rather than Hubble</a:t>
            </a:r>
          </a:p>
          <a:p>
            <a:r>
              <a:rPr lang="en-US" dirty="0">
                <a:solidFill>
                  <a:schemeClr val="bg1"/>
                </a:solidFill>
              </a:rPr>
              <a:t>O</a:t>
            </a:r>
            <a:r>
              <a:rPr lang="en-US" dirty="0" smtClean="0">
                <a:solidFill>
                  <a:schemeClr val="bg1"/>
                </a:solidFill>
              </a:rPr>
              <a:t>bserving programs will be allocated wall-clock time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Overheads incorporated in the allocation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8,766 hours available per year</a:t>
            </a:r>
            <a:endParaRPr lang="en-US" dirty="0">
              <a:solidFill>
                <a:schemeClr val="bg1"/>
              </a:solidFill>
            </a:endParaRPr>
          </a:p>
          <a:p>
            <a:pPr lvl="2"/>
            <a:r>
              <a:rPr lang="en-US" dirty="0" smtClean="0">
                <a:solidFill>
                  <a:schemeClr val="bg1"/>
                </a:solidFill>
              </a:rPr>
              <a:t>5,000 to 6,000 hours on-target </a:t>
            </a:r>
            <a:r>
              <a:rPr lang="en-US" smtClean="0">
                <a:solidFill>
                  <a:schemeClr val="bg1"/>
                </a:solidFill>
              </a:rPr>
              <a:t>integration time</a:t>
            </a:r>
            <a:endParaRPr lang="en-US" dirty="0" smtClean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77296" y="-168813"/>
            <a:ext cx="10033781" cy="702681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6007" y="254542"/>
            <a:ext cx="8796191" cy="1569660"/>
          </a:xfrm>
          <a:prstGeom prst="rect">
            <a:avLst/>
          </a:prstGeom>
          <a:solidFill>
            <a:schemeClr val="tx1">
              <a:alpha val="53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4800" dirty="0" smtClean="0">
                <a:solidFill>
                  <a:srgbClr val="FFFF00"/>
                </a:solidFill>
              </a:rPr>
              <a:t>Ask not what JWST can do for you;</a:t>
            </a:r>
          </a:p>
          <a:p>
            <a:r>
              <a:rPr lang="en-US" sz="4800" dirty="0">
                <a:solidFill>
                  <a:srgbClr val="FFFF00"/>
                </a:solidFill>
              </a:rPr>
              <a:t>a</a:t>
            </a:r>
            <a:r>
              <a:rPr lang="en-US" sz="4800" dirty="0" smtClean="0">
                <a:solidFill>
                  <a:srgbClr val="FFFF00"/>
                </a:solidFill>
              </a:rPr>
              <a:t>sk what </a:t>
            </a:r>
            <a:r>
              <a:rPr lang="en-US" sz="4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you </a:t>
            </a:r>
            <a:r>
              <a:rPr lang="en-US" sz="4800" dirty="0" smtClean="0">
                <a:solidFill>
                  <a:srgbClr val="FFFF00"/>
                </a:solidFill>
              </a:rPr>
              <a:t>can do for JWST.</a:t>
            </a:r>
            <a:endParaRPr lang="en-US" sz="4800" dirty="0">
              <a:solidFill>
                <a:srgbClr val="FFFF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83BF8-FB3E-2A4F-814C-66C0EA10A359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116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96721" y="220954"/>
            <a:ext cx="8218781" cy="163136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lvl="0"/>
            <a:r>
              <a:rPr lang="en-US" sz="2800" i="1" dirty="0" smtClean="0">
                <a:solidFill>
                  <a:schemeClr val="bg1"/>
                </a:solidFill>
                <a:cs typeface="Helvetica"/>
              </a:rPr>
              <a:t>STScI Director Ken Sembach will allocate ~500 hours of Director’s Discretionary time for an Early Release Science (DD-ERS) program </a:t>
            </a:r>
            <a:r>
              <a:rPr lang="en-US" sz="2800" i="1" dirty="0" smtClean="0"/>
              <a:t>to prepare the community for Cycle 2</a:t>
            </a:r>
            <a:endParaRPr lang="en-US" sz="2800" dirty="0">
              <a:solidFill>
                <a:schemeClr val="bg1"/>
              </a:solidFill>
              <a:latin typeface="Helvetica"/>
              <a:cs typeface="Helvetica"/>
            </a:endParaRPr>
          </a:p>
          <a:p>
            <a:endParaRPr lang="en-US" sz="2400" dirty="0" smtClean="0">
              <a:solidFill>
                <a:schemeClr val="bg1"/>
              </a:solidFill>
              <a:latin typeface="Helvetica"/>
              <a:cs typeface="Helvetica"/>
            </a:endParaRPr>
          </a:p>
        </p:txBody>
      </p:sp>
      <p:pic>
        <p:nvPicPr>
          <p:cNvPr id="3" name="Picture 2" descr="Kenneth-Sembach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246"/>
          <a:stretch/>
        </p:blipFill>
        <p:spPr>
          <a:xfrm>
            <a:off x="6513569" y="2409807"/>
            <a:ext cx="2378333" cy="3563014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</p:pic>
      <p:sp>
        <p:nvSpPr>
          <p:cNvPr id="5" name="Rectangle 4"/>
          <p:cNvSpPr/>
          <p:nvPr/>
        </p:nvSpPr>
        <p:spPr>
          <a:xfrm>
            <a:off x="355601" y="2161121"/>
            <a:ext cx="5961650" cy="42350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sz="2200" i="1" dirty="0"/>
              <a:t>R</a:t>
            </a:r>
            <a:r>
              <a:rPr lang="en-US" sz="2200" i="1" dirty="0" smtClean="0"/>
              <a:t>esources </a:t>
            </a:r>
            <a:r>
              <a:rPr lang="en-US" sz="2200" i="1" dirty="0"/>
              <a:t>are allocated to support up to 15 teams. Proposals will be selected in research areas spanning the science themes of JWST </a:t>
            </a:r>
            <a:r>
              <a:rPr lang="en-US" sz="2200" i="1" dirty="0" smtClean="0"/>
              <a:t>: </a:t>
            </a:r>
          </a:p>
          <a:p>
            <a:endParaRPr lang="en-US" sz="2200" i="1" dirty="0" smtClean="0"/>
          </a:p>
          <a:p>
            <a:endParaRPr lang="en-US" sz="2200" i="1" dirty="0" smtClean="0"/>
          </a:p>
          <a:p>
            <a:endParaRPr lang="en-US" sz="2200" i="1" dirty="0"/>
          </a:p>
          <a:p>
            <a:endParaRPr lang="en-US" sz="2200" i="1" dirty="0" smtClean="0"/>
          </a:p>
          <a:p>
            <a:endParaRPr lang="en-US" sz="2200" i="1" dirty="0"/>
          </a:p>
          <a:p>
            <a:endParaRPr lang="en-US" sz="2200" i="1" dirty="0" smtClean="0"/>
          </a:p>
          <a:p>
            <a:r>
              <a:rPr lang="en-US" sz="2200" i="1" dirty="0" smtClean="0"/>
              <a:t>A </a:t>
            </a:r>
            <a:r>
              <a:rPr lang="en-US" sz="2200" i="1" dirty="0"/>
              <a:t>multi-disciplinary committee of experts will recommend a suite of proposals that both fulfills the goals of the DD-ERS and makes optimal use of the available time for observation and funding. </a:t>
            </a:r>
            <a:endParaRPr lang="en-US" sz="2200" i="1" dirty="0" smtClean="0">
              <a:solidFill>
                <a:schemeClr val="bg1"/>
              </a:solidFill>
              <a:latin typeface="Helvetica"/>
              <a:cs typeface="Helvetica"/>
            </a:endParaRPr>
          </a:p>
          <a:p>
            <a:endParaRPr lang="en-US" sz="2400" dirty="0">
              <a:solidFill>
                <a:schemeClr val="bg1"/>
              </a:solidFill>
              <a:latin typeface="Helvetica"/>
              <a:cs typeface="Helvetica"/>
            </a:endParaRPr>
          </a:p>
          <a:p>
            <a:endParaRPr lang="en-US" sz="2400" dirty="0">
              <a:solidFill>
                <a:schemeClr val="bg1"/>
              </a:solidFill>
              <a:latin typeface="Helvetica"/>
              <a:cs typeface="Helvetica"/>
            </a:endParaRPr>
          </a:p>
          <a:p>
            <a:endParaRPr lang="en-US" sz="2400" dirty="0">
              <a:solidFill>
                <a:schemeClr val="bg1"/>
              </a:solidFill>
              <a:latin typeface="Helvetica"/>
              <a:cs typeface="Helvetica"/>
            </a:endParaRPr>
          </a:p>
          <a:p>
            <a:endParaRPr lang="en-US" sz="2400" dirty="0" smtClean="0">
              <a:solidFill>
                <a:schemeClr val="bg1"/>
              </a:solidFill>
              <a:latin typeface="Helvetica"/>
              <a:cs typeface="Helvetica"/>
            </a:endParaRPr>
          </a:p>
        </p:txBody>
      </p:sp>
      <p:pic>
        <p:nvPicPr>
          <p:cNvPr id="2" name="Picture 1" descr="Screen Shot 2016-09-19 at 10.21.03 P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3241" y="3475039"/>
            <a:ext cx="5747750" cy="1482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879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8"/>
          <p:cNvSpPr txBox="1"/>
          <p:nvPr/>
        </p:nvSpPr>
        <p:spPr>
          <a:xfrm>
            <a:off x="478604" y="162352"/>
            <a:ext cx="8200150" cy="6488363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2200" i="1" dirty="0" smtClean="0">
                <a:solidFill>
                  <a:srgbClr val="FFFFFF"/>
                </a:solidFill>
                <a:latin typeface="Arial"/>
                <a:cs typeface="Arial"/>
              </a:rPr>
              <a:t>How are DD-ERS programs distinguished from standard GO programs?</a:t>
            </a:r>
          </a:p>
          <a:p>
            <a:pPr>
              <a:lnSpc>
                <a:spcPct val="90000"/>
              </a:lnSpc>
            </a:pPr>
            <a:endParaRPr lang="en-US" sz="2200" i="1" dirty="0">
              <a:solidFill>
                <a:srgbClr val="FFFFFF"/>
              </a:solidFill>
              <a:latin typeface="Arial"/>
              <a:cs typeface="Arial"/>
            </a:endParaRPr>
          </a:p>
          <a:p>
            <a:pPr>
              <a:lnSpc>
                <a:spcPct val="90000"/>
              </a:lnSpc>
            </a:pPr>
            <a:r>
              <a:rPr lang="en-US" sz="2000" dirty="0" smtClean="0">
                <a:solidFill>
                  <a:srgbClr val="FFFFFF"/>
                </a:solidFill>
                <a:latin typeface="Arial"/>
                <a:cs typeface="Arial"/>
              </a:rPr>
              <a:t>DD-ERS programs </a:t>
            </a:r>
            <a:r>
              <a:rPr lang="en-US" sz="2000" dirty="0">
                <a:solidFill>
                  <a:srgbClr val="FFFFFF"/>
                </a:solidFill>
                <a:latin typeface="Arial"/>
                <a:cs typeface="Arial"/>
              </a:rPr>
              <a:t>will enable the community </a:t>
            </a:r>
            <a:r>
              <a:rPr lang="en-US" sz="2000" dirty="0" smtClean="0">
                <a:solidFill>
                  <a:srgbClr val="FFFFFF"/>
                </a:solidFill>
                <a:latin typeface="Arial"/>
                <a:cs typeface="Arial"/>
              </a:rPr>
              <a:t>to </a:t>
            </a:r>
            <a:r>
              <a:rPr lang="en-US" sz="2000" dirty="0">
                <a:solidFill>
                  <a:srgbClr val="FFFFFF"/>
                </a:solidFill>
                <a:latin typeface="Arial"/>
                <a:cs typeface="Arial"/>
              </a:rPr>
              <a:t>learn to exploit the science capabilities of JWST early in its mission. </a:t>
            </a:r>
            <a:r>
              <a:rPr lang="en-US" sz="2000" dirty="0" smtClean="0">
                <a:solidFill>
                  <a:srgbClr val="FFFFFF"/>
                </a:solidFill>
                <a:latin typeface="Arial"/>
                <a:cs typeface="Arial"/>
              </a:rPr>
              <a:t>Selected programs will:</a:t>
            </a:r>
          </a:p>
          <a:p>
            <a:pPr>
              <a:lnSpc>
                <a:spcPct val="90000"/>
              </a:lnSpc>
            </a:pPr>
            <a:endParaRPr lang="en-US" sz="2000" dirty="0">
              <a:solidFill>
                <a:schemeClr val="bg1"/>
              </a:solidFill>
              <a:latin typeface="Arial"/>
              <a:cs typeface="Arial"/>
            </a:endParaRPr>
          </a:p>
          <a:p>
            <a:pPr marL="342900" lvl="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be </a:t>
            </a:r>
            <a:r>
              <a:rPr lang="en-US" sz="2000" dirty="0">
                <a:solidFill>
                  <a:schemeClr val="bg1"/>
                </a:solidFill>
              </a:rPr>
              <a:t>substantive science demonstration programs </a:t>
            </a:r>
            <a:r>
              <a:rPr lang="en-US" sz="2000" dirty="0" smtClean="0">
                <a:solidFill>
                  <a:schemeClr val="bg1"/>
                </a:solidFill>
              </a:rPr>
              <a:t>providing </a:t>
            </a:r>
            <a:r>
              <a:rPr lang="en-US" sz="2000" dirty="0">
                <a:solidFill>
                  <a:schemeClr val="bg1"/>
                </a:solidFill>
              </a:rPr>
              <a:t>representative datasets of broad interest to researchers in major astrophysical sub-</a:t>
            </a:r>
            <a:r>
              <a:rPr lang="en-US" sz="2000" dirty="0" smtClean="0">
                <a:solidFill>
                  <a:schemeClr val="bg1"/>
                </a:solidFill>
              </a:rPr>
              <a:t>disciplines. Coherent </a:t>
            </a:r>
            <a:r>
              <a:rPr lang="en-US" sz="2000" dirty="0">
                <a:solidFill>
                  <a:schemeClr val="bg1"/>
                </a:solidFill>
              </a:rPr>
              <a:t>investigations </a:t>
            </a:r>
            <a:r>
              <a:rPr lang="en-US" sz="2000" dirty="0" smtClean="0">
                <a:solidFill>
                  <a:schemeClr val="bg1"/>
                </a:solidFill>
              </a:rPr>
              <a:t>using </a:t>
            </a:r>
            <a:r>
              <a:rPr lang="en-US" sz="2000" dirty="0">
                <a:solidFill>
                  <a:schemeClr val="bg1"/>
                </a:solidFill>
              </a:rPr>
              <a:t>multiple observing modes are valued, though not required.  </a:t>
            </a:r>
          </a:p>
          <a:p>
            <a:pPr marL="342900" indent="-342900">
              <a:buFont typeface="Arial"/>
              <a:buChar char="•"/>
            </a:pPr>
            <a:endParaRPr lang="en-US" sz="2000" dirty="0">
              <a:solidFill>
                <a:schemeClr val="bg1"/>
              </a:solidFill>
            </a:endParaRPr>
          </a:p>
          <a:p>
            <a:pPr marL="342900" lvl="0" indent="-342900">
              <a:buFont typeface="Arial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be formulated by teams with diverse representation in expertise and demographics of community members in a given major sub-discipline, to help ensure that the observations will be of broad interest to that community. </a:t>
            </a:r>
            <a:endParaRPr lang="en-US" sz="2000" dirty="0" smtClean="0">
              <a:solidFill>
                <a:schemeClr val="bg1"/>
              </a:solidFill>
            </a:endParaRPr>
          </a:p>
          <a:p>
            <a:pPr marL="342900" indent="-342900">
              <a:buFont typeface="Arial"/>
              <a:buChar char="•"/>
            </a:pPr>
            <a:endParaRPr lang="en-US" sz="2000" dirty="0" smtClean="0">
              <a:solidFill>
                <a:schemeClr val="bg1"/>
              </a:solidFill>
            </a:endParaRPr>
          </a:p>
          <a:p>
            <a:pPr marL="342900" lvl="0" indent="-342900">
              <a:buFont typeface="Arial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design, create, and deliver science-enabling products to help the community learn to observe effectively with JWST and analyze its data. Each project must define a core team to be responsible for the timely delivery of such products according to a proposed </a:t>
            </a:r>
            <a:r>
              <a:rPr lang="en-US" sz="2000" dirty="0" err="1">
                <a:solidFill>
                  <a:schemeClr val="bg1"/>
                </a:solidFill>
              </a:rPr>
              <a:t>workplan</a:t>
            </a:r>
            <a:r>
              <a:rPr lang="en-US" sz="2000" dirty="0">
                <a:solidFill>
                  <a:schemeClr val="bg1"/>
                </a:solidFill>
              </a:rPr>
              <a:t>.</a:t>
            </a:r>
          </a:p>
          <a:p>
            <a:endParaRPr lang="en-US" sz="2000" dirty="0" smtClean="0">
              <a:solidFill>
                <a:schemeClr val="bg1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r>
              <a:rPr lang="en-US" dirty="0" smtClean="0"/>
              <a:t>ESAC September 26 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6982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8"/>
          <p:cNvSpPr txBox="1"/>
          <p:nvPr/>
        </p:nvSpPr>
        <p:spPr>
          <a:xfrm>
            <a:off x="478604" y="162352"/>
            <a:ext cx="8200150" cy="6488363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2200" i="1" dirty="0" smtClean="0">
                <a:solidFill>
                  <a:srgbClr val="FFFFFF"/>
                </a:solidFill>
                <a:latin typeface="Arial"/>
                <a:cs typeface="Arial"/>
              </a:rPr>
              <a:t>How are DD-ERS programs distinguished from standard GO programs? (continued)</a:t>
            </a:r>
          </a:p>
          <a:p>
            <a:pPr lvl="0"/>
            <a:endParaRPr lang="en-US" sz="2000" dirty="0" smtClean="0">
              <a:solidFill>
                <a:schemeClr val="bg1"/>
              </a:solidFill>
            </a:endParaRPr>
          </a:p>
          <a:p>
            <a:pPr marL="342900" lvl="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Observations </a:t>
            </a:r>
            <a:r>
              <a:rPr lang="en-US" sz="2000" dirty="0">
                <a:solidFill>
                  <a:schemeClr val="bg1"/>
                </a:solidFill>
              </a:rPr>
              <a:t>must be schedulable within the first 4-5 months of Cycle 1, and target lists must be flexible to accommodate possible changes to the scheduled start of science observations.</a:t>
            </a:r>
          </a:p>
          <a:p>
            <a:pPr marL="342900" indent="-342900">
              <a:buFont typeface="Arial"/>
              <a:buChar char="•"/>
            </a:pPr>
            <a:endParaRPr lang="en-US" sz="2000" dirty="0">
              <a:solidFill>
                <a:schemeClr val="bg1"/>
              </a:solidFill>
            </a:endParaRPr>
          </a:p>
          <a:p>
            <a:pPr marL="342900" lvl="0" indent="-342900">
              <a:buFont typeface="Arial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Both raw and pipeline-processed data will enter the public domain immediately after processing and validation at STScI; i.e. these data will have no proprietary time</a:t>
            </a:r>
            <a:r>
              <a:rPr lang="en-US" sz="2000" dirty="0" smtClean="0">
                <a:solidFill>
                  <a:schemeClr val="bg1"/>
                </a:solidFill>
              </a:rPr>
              <a:t>.</a:t>
            </a:r>
          </a:p>
          <a:p>
            <a:pPr marL="342900" lvl="0" indent="-342900">
              <a:buFont typeface="Arial"/>
              <a:buChar char="•"/>
            </a:pPr>
            <a:endParaRPr lang="en-US" sz="2000" dirty="0">
              <a:solidFill>
                <a:schemeClr val="bg1"/>
              </a:solidFill>
            </a:endParaRPr>
          </a:p>
          <a:p>
            <a:pPr lvl="0" algn="ctr"/>
            <a:r>
              <a:rPr lang="en-US" sz="2400" dirty="0" smtClean="0">
                <a:solidFill>
                  <a:srgbClr val="FFFF00"/>
                </a:solidFill>
              </a:rPr>
              <a:t>DD-ERS programs are pathfinders for the community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  <a:p>
            <a:pPr lvl="0"/>
            <a:r>
              <a:rPr lang="en-US" sz="2000" dirty="0" smtClean="0">
                <a:solidFill>
                  <a:schemeClr val="bg1"/>
                </a:solidFill>
              </a:rPr>
              <a:t>Beyond providing early access to JWST data, these programs will</a:t>
            </a:r>
          </a:p>
          <a:p>
            <a:pPr lvl="0"/>
            <a:endParaRPr lang="en-US" sz="2000" dirty="0">
              <a:solidFill>
                <a:schemeClr val="bg1"/>
              </a:solidFill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Accelerate the diffusion through the community of direct knowledge of JWST’s capabilities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Expand early opportunities for hands-on experience in the reduction and analysis of JWST data</a:t>
            </a:r>
          </a:p>
          <a:p>
            <a:pPr lvl="0"/>
            <a:endParaRPr lang="en-US" sz="2000" dirty="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</a:pPr>
            <a:endParaRPr lang="en-US" sz="2200" i="1" dirty="0">
              <a:solidFill>
                <a:srgbClr val="FFFFFF"/>
              </a:solidFill>
              <a:latin typeface="Arial"/>
              <a:cs typeface="Arial"/>
            </a:endParaRPr>
          </a:p>
          <a:p>
            <a:endParaRPr lang="en-US" sz="2000" dirty="0" smtClean="0">
              <a:solidFill>
                <a:schemeClr val="bg1"/>
              </a:solidFill>
            </a:endParaRPr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r>
              <a:rPr lang="en-US" dirty="0" smtClean="0"/>
              <a:t>ESAC September 26 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501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object 55"/>
          <p:cNvSpPr/>
          <p:nvPr/>
        </p:nvSpPr>
        <p:spPr>
          <a:xfrm>
            <a:off x="574043" y="2633556"/>
            <a:ext cx="3200400" cy="94488"/>
          </a:xfrm>
          <a:custGeom>
            <a:avLst/>
            <a:gdLst/>
            <a:ahLst/>
            <a:cxnLst/>
            <a:rect l="l" t="t" r="r" b="b"/>
            <a:pathLst>
              <a:path w="1219200" h="76200">
                <a:moveTo>
                  <a:pt x="0" y="76200"/>
                </a:moveTo>
                <a:lnTo>
                  <a:pt x="1219200" y="76200"/>
                </a:lnTo>
                <a:lnTo>
                  <a:pt x="1219200" y="0"/>
                </a:lnTo>
                <a:lnTo>
                  <a:pt x="0" y="0"/>
                </a:lnTo>
                <a:lnTo>
                  <a:pt x="0" y="76200"/>
                </a:lnTo>
                <a:close/>
              </a:path>
            </a:pathLst>
          </a:custGeom>
          <a:solidFill>
            <a:srgbClr val="7F7F7F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72" name="object 7"/>
          <p:cNvSpPr txBox="1"/>
          <p:nvPr/>
        </p:nvSpPr>
        <p:spPr>
          <a:xfrm>
            <a:off x="5377274" y="2626679"/>
            <a:ext cx="1219200" cy="76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600"/>
              </a:lnSpc>
            </a:pPr>
            <a:endParaRPr sz="6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3" name="object 6"/>
          <p:cNvSpPr txBox="1"/>
          <p:nvPr/>
        </p:nvSpPr>
        <p:spPr>
          <a:xfrm>
            <a:off x="6596474" y="2626679"/>
            <a:ext cx="1222375" cy="76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600"/>
              </a:lnSpc>
            </a:pPr>
            <a:endParaRPr sz="6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5" name="object 4"/>
          <p:cNvSpPr txBox="1"/>
          <p:nvPr/>
        </p:nvSpPr>
        <p:spPr>
          <a:xfrm>
            <a:off x="4602574" y="2541811"/>
            <a:ext cx="1229550" cy="3736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77" name="object 2"/>
          <p:cNvSpPr txBox="1"/>
          <p:nvPr/>
        </p:nvSpPr>
        <p:spPr>
          <a:xfrm>
            <a:off x="7056849" y="2541811"/>
            <a:ext cx="1009650" cy="3736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6058384" y="2565440"/>
            <a:ext cx="606166" cy="1131584"/>
          </a:xfrm>
          <a:prstGeom prst="star4">
            <a:avLst>
              <a:gd name="adj" fmla="val 15817"/>
            </a:avLst>
          </a:prstGeom>
          <a:noFill/>
          <a:ln w="28575" cmpd="sng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>
              <a:solidFill>
                <a:srgbClr val="FFFFFF"/>
              </a:solidFill>
              <a:latin typeface="Calibri"/>
            </a:endParaRPr>
          </a:p>
        </p:txBody>
      </p:sp>
      <p:cxnSp>
        <p:nvCxnSpPr>
          <p:cNvPr id="89" name="Straight Connector 88"/>
          <p:cNvCxnSpPr/>
          <p:nvPr/>
        </p:nvCxnSpPr>
        <p:spPr>
          <a:xfrm>
            <a:off x="4112897" y="748740"/>
            <a:ext cx="0" cy="1828800"/>
          </a:xfrm>
          <a:prstGeom prst="line">
            <a:avLst/>
          </a:prstGeom>
          <a:ln w="38100" cmpd="sng">
            <a:solidFill>
              <a:srgbClr val="008000"/>
            </a:solidFill>
            <a:prstDash val="soli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4" name="object 28"/>
          <p:cNvSpPr txBox="1"/>
          <p:nvPr/>
        </p:nvSpPr>
        <p:spPr>
          <a:xfrm>
            <a:off x="4194318" y="617087"/>
            <a:ext cx="1733370" cy="1013259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76"/>
              </a:spcBef>
            </a:pPr>
            <a:r>
              <a:rPr lang="en-US" sz="1400" b="1" dirty="0" smtClean="0">
                <a:solidFill>
                  <a:srgbClr val="008000"/>
                </a:solidFill>
                <a:latin typeface="Calibri"/>
                <a:cs typeface="Calibri"/>
              </a:rPr>
              <a:t> </a:t>
            </a:r>
            <a:r>
              <a:rPr lang="en-US" sz="2000" dirty="0" smtClean="0">
                <a:solidFill>
                  <a:srgbClr val="008000"/>
                </a:solidFill>
                <a:latin typeface="Calibri"/>
                <a:cs typeface="Calibri"/>
              </a:rPr>
              <a:t>GO </a:t>
            </a:r>
            <a:r>
              <a:rPr lang="en-US" sz="2000" dirty="0">
                <a:solidFill>
                  <a:srgbClr val="008000"/>
                </a:solidFill>
                <a:latin typeface="Calibri"/>
                <a:cs typeface="Calibri"/>
              </a:rPr>
              <a:t>C</a:t>
            </a:r>
            <a:r>
              <a:rPr lang="en-US" sz="2000" dirty="0" smtClean="0">
                <a:solidFill>
                  <a:srgbClr val="008000"/>
                </a:solidFill>
                <a:latin typeface="Calibri"/>
                <a:cs typeface="Calibri"/>
              </a:rPr>
              <a:t>y1</a:t>
            </a:r>
          </a:p>
          <a:p>
            <a:pPr>
              <a:spcBef>
                <a:spcPts val="76"/>
              </a:spcBef>
            </a:pPr>
            <a:r>
              <a:rPr lang="en-US" sz="2000" dirty="0">
                <a:solidFill>
                  <a:srgbClr val="008000"/>
                </a:solidFill>
                <a:latin typeface="Calibri"/>
                <a:cs typeface="Calibri"/>
              </a:rPr>
              <a:t>p</a:t>
            </a:r>
            <a:r>
              <a:rPr lang="en-US" sz="2000" dirty="0" smtClean="0">
                <a:solidFill>
                  <a:srgbClr val="008000"/>
                </a:solidFill>
                <a:latin typeface="Calibri"/>
                <a:cs typeface="Calibri"/>
              </a:rPr>
              <a:t>rops due</a:t>
            </a:r>
          </a:p>
          <a:p>
            <a:pPr>
              <a:spcBef>
                <a:spcPts val="76"/>
              </a:spcBef>
            </a:pPr>
            <a:r>
              <a:rPr lang="en-US" sz="2000" dirty="0" smtClean="0">
                <a:solidFill>
                  <a:srgbClr val="008000"/>
                </a:solidFill>
                <a:latin typeface="Calibri"/>
                <a:cs typeface="Calibri"/>
              </a:rPr>
              <a:t>Mar02</a:t>
            </a:r>
          </a:p>
        </p:txBody>
      </p:sp>
      <p:sp>
        <p:nvSpPr>
          <p:cNvPr id="103" name="object 25"/>
          <p:cNvSpPr txBox="1"/>
          <p:nvPr/>
        </p:nvSpPr>
        <p:spPr>
          <a:xfrm>
            <a:off x="1897817" y="2781683"/>
            <a:ext cx="552853" cy="2037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algn="ctr">
              <a:lnSpc>
                <a:spcPts val="1535"/>
              </a:lnSpc>
              <a:spcBef>
                <a:spcPts val="76"/>
              </a:spcBef>
            </a:pPr>
            <a:r>
              <a:rPr lang="en-US" i="1" dirty="0" smtClean="0">
                <a:solidFill>
                  <a:srgbClr val="000000"/>
                </a:solidFill>
                <a:latin typeface="Calibri"/>
                <a:cs typeface="Calibri"/>
              </a:rPr>
              <a:t>2017</a:t>
            </a:r>
          </a:p>
          <a:p>
            <a:pPr marL="12700" algn="ctr">
              <a:lnSpc>
                <a:spcPts val="1535"/>
              </a:lnSpc>
              <a:spcBef>
                <a:spcPts val="76"/>
              </a:spcBef>
            </a:pPr>
            <a:endParaRPr sz="1600" dirty="0">
              <a:solidFill>
                <a:srgbClr val="FFFFFF"/>
              </a:solidFill>
              <a:latin typeface="Times New Roman"/>
              <a:cs typeface="Times New Roman"/>
            </a:endParaRPr>
          </a:p>
        </p:txBody>
      </p:sp>
      <p:sp>
        <p:nvSpPr>
          <p:cNvPr id="91" name="object 28"/>
          <p:cNvSpPr txBox="1"/>
          <p:nvPr/>
        </p:nvSpPr>
        <p:spPr>
          <a:xfrm>
            <a:off x="2853312" y="81666"/>
            <a:ext cx="1254025" cy="822264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>
            <a:noAutofit/>
          </a:bodyPr>
          <a:lstStyle/>
          <a:p>
            <a:pPr algn="ctr">
              <a:spcBef>
                <a:spcPts val="76"/>
              </a:spcBef>
            </a:pPr>
            <a:r>
              <a:rPr lang="en-US" sz="1400" b="1" dirty="0" smtClean="0">
                <a:solidFill>
                  <a:srgbClr val="9BBB59">
                    <a:lumMod val="60000"/>
                    <a:lumOff val="40000"/>
                  </a:srgbClr>
                </a:solidFill>
                <a:latin typeface="Calibri"/>
                <a:cs typeface="Calibri"/>
              </a:rPr>
              <a:t> </a:t>
            </a:r>
            <a:r>
              <a:rPr lang="en-US" sz="2000" dirty="0" smtClean="0">
                <a:solidFill>
                  <a:srgbClr val="008000"/>
                </a:solidFill>
                <a:latin typeface="Calibri"/>
                <a:cs typeface="Calibri"/>
              </a:rPr>
              <a:t>GO Cy 1 CP</a:t>
            </a:r>
          </a:p>
          <a:p>
            <a:pPr algn="ctr">
              <a:spcBef>
                <a:spcPts val="76"/>
              </a:spcBef>
            </a:pPr>
            <a:r>
              <a:rPr lang="en-US" sz="2000" dirty="0" smtClean="0">
                <a:solidFill>
                  <a:srgbClr val="008000"/>
                </a:solidFill>
                <a:latin typeface="Calibri"/>
                <a:cs typeface="Calibri"/>
              </a:rPr>
              <a:t>Nov30</a:t>
            </a:r>
          </a:p>
        </p:txBody>
      </p:sp>
      <p:sp>
        <p:nvSpPr>
          <p:cNvPr id="107" name="object 25"/>
          <p:cNvSpPr txBox="1"/>
          <p:nvPr/>
        </p:nvSpPr>
        <p:spPr>
          <a:xfrm>
            <a:off x="5114566" y="2800847"/>
            <a:ext cx="552853" cy="18454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algn="ctr">
              <a:lnSpc>
                <a:spcPts val="1535"/>
              </a:lnSpc>
              <a:spcBef>
                <a:spcPts val="76"/>
              </a:spcBef>
            </a:pPr>
            <a:r>
              <a:rPr lang="en-US" i="1" dirty="0" smtClean="0">
                <a:solidFill>
                  <a:srgbClr val="000000"/>
                </a:solidFill>
                <a:latin typeface="Calibri"/>
                <a:cs typeface="Calibri"/>
              </a:rPr>
              <a:t>2018</a:t>
            </a:r>
          </a:p>
          <a:p>
            <a:pPr marL="12700" algn="ctr">
              <a:lnSpc>
                <a:spcPts val="1535"/>
              </a:lnSpc>
              <a:spcBef>
                <a:spcPts val="76"/>
              </a:spcBef>
            </a:pPr>
            <a:endParaRPr sz="1600" dirty="0">
              <a:solidFill>
                <a:srgbClr val="FFFFFF"/>
              </a:solidFill>
              <a:latin typeface="Times New Roman"/>
              <a:cs typeface="Times New Roman"/>
            </a:endParaRPr>
          </a:p>
        </p:txBody>
      </p:sp>
      <p:cxnSp>
        <p:nvCxnSpPr>
          <p:cNvPr id="66" name="Straight Connector 65"/>
          <p:cNvCxnSpPr/>
          <p:nvPr/>
        </p:nvCxnSpPr>
        <p:spPr>
          <a:xfrm>
            <a:off x="5181048" y="1663140"/>
            <a:ext cx="0" cy="914400"/>
          </a:xfrm>
          <a:prstGeom prst="line">
            <a:avLst/>
          </a:prstGeom>
          <a:ln w="38100" cmpd="sng">
            <a:solidFill>
              <a:srgbClr val="008000"/>
            </a:solidFill>
            <a:prstDash val="soli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4" name="object 28"/>
          <p:cNvSpPr txBox="1"/>
          <p:nvPr/>
        </p:nvSpPr>
        <p:spPr>
          <a:xfrm>
            <a:off x="5266473" y="1674211"/>
            <a:ext cx="1733370" cy="76843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76"/>
              </a:spcBef>
            </a:pPr>
            <a:r>
              <a:rPr lang="en-US" sz="2000" dirty="0" smtClean="0">
                <a:solidFill>
                  <a:srgbClr val="008000"/>
                </a:solidFill>
                <a:latin typeface="Calibri"/>
                <a:cs typeface="Calibri"/>
              </a:rPr>
              <a:t>GO Cy1</a:t>
            </a:r>
          </a:p>
          <a:p>
            <a:pPr>
              <a:spcBef>
                <a:spcPts val="76"/>
              </a:spcBef>
            </a:pPr>
            <a:r>
              <a:rPr lang="en-US" sz="2000" dirty="0" smtClean="0">
                <a:solidFill>
                  <a:srgbClr val="008000"/>
                </a:solidFill>
                <a:latin typeface="Calibri"/>
                <a:cs typeface="Calibri"/>
              </a:rPr>
              <a:t>TAC</a:t>
            </a:r>
            <a:r>
              <a:rPr lang="en-US" sz="2000" dirty="0">
                <a:solidFill>
                  <a:srgbClr val="008000"/>
                </a:solidFill>
                <a:latin typeface="Calibri"/>
                <a:cs typeface="Calibri"/>
              </a:rPr>
              <a:t> </a:t>
            </a:r>
            <a:r>
              <a:rPr lang="en-US" sz="2000" dirty="0" smtClean="0">
                <a:solidFill>
                  <a:srgbClr val="008000"/>
                </a:solidFill>
                <a:latin typeface="Calibri"/>
                <a:cs typeface="Calibri"/>
              </a:rPr>
              <a:t>May</a:t>
            </a:r>
          </a:p>
        </p:txBody>
      </p:sp>
      <p:sp>
        <p:nvSpPr>
          <p:cNvPr id="64" name="object 28"/>
          <p:cNvSpPr txBox="1"/>
          <p:nvPr/>
        </p:nvSpPr>
        <p:spPr>
          <a:xfrm>
            <a:off x="5765836" y="3676162"/>
            <a:ext cx="1199115" cy="61323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algn="ctr">
              <a:spcBef>
                <a:spcPts val="76"/>
              </a:spcBef>
            </a:pPr>
            <a:r>
              <a:rPr lang="en-US" sz="1400" b="1" dirty="0" smtClean="0">
                <a:solidFill>
                  <a:prstClr val="white"/>
                </a:solidFill>
                <a:latin typeface="Calibri"/>
                <a:cs typeface="Calibri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Calibri"/>
                <a:cs typeface="Calibri"/>
              </a:rPr>
              <a:t>l</a:t>
            </a:r>
            <a:r>
              <a:rPr sz="2000" spc="4" dirty="0" smtClean="0">
                <a:solidFill>
                  <a:srgbClr val="000000"/>
                </a:solidFill>
                <a:latin typeface="Calibri"/>
                <a:cs typeface="Calibri"/>
              </a:rPr>
              <a:t>a</a:t>
            </a:r>
            <a:r>
              <a:rPr sz="2000" dirty="0" smtClean="0">
                <a:solidFill>
                  <a:srgbClr val="000000"/>
                </a:solidFill>
                <a:latin typeface="Calibri"/>
                <a:cs typeface="Calibri"/>
              </a:rPr>
              <a:t>unch</a:t>
            </a:r>
            <a:endParaRPr lang="en-US" sz="2000" dirty="0" smtClean="0">
              <a:solidFill>
                <a:srgbClr val="000000"/>
              </a:solidFill>
              <a:latin typeface="Calibri"/>
              <a:cs typeface="Calibri"/>
            </a:endParaRPr>
          </a:p>
          <a:p>
            <a:pPr algn="ctr">
              <a:spcBef>
                <a:spcPts val="76"/>
              </a:spcBef>
            </a:pPr>
            <a:r>
              <a:rPr lang="en-US" sz="2000" dirty="0" smtClean="0">
                <a:solidFill>
                  <a:srgbClr val="000000"/>
                </a:solidFill>
                <a:latin typeface="Calibri"/>
                <a:cs typeface="Calibri"/>
              </a:rPr>
              <a:t>2018Oc</a:t>
            </a:r>
            <a:r>
              <a:rPr lang="en-US" sz="2000" spc="4" dirty="0" smtClean="0">
                <a:solidFill>
                  <a:srgbClr val="000000"/>
                </a:solidFill>
                <a:latin typeface="Calibri"/>
                <a:cs typeface="Calibri"/>
              </a:rPr>
              <a:t>t</a:t>
            </a:r>
            <a:endParaRPr sz="2000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  <p:sp>
        <p:nvSpPr>
          <p:cNvPr id="86" name="object 55"/>
          <p:cNvSpPr/>
          <p:nvPr/>
        </p:nvSpPr>
        <p:spPr>
          <a:xfrm>
            <a:off x="3790792" y="2633556"/>
            <a:ext cx="3200400" cy="94488"/>
          </a:xfrm>
          <a:custGeom>
            <a:avLst/>
            <a:gdLst/>
            <a:ahLst/>
            <a:cxnLst/>
            <a:rect l="l" t="t" r="r" b="b"/>
            <a:pathLst>
              <a:path w="1219200" h="76200">
                <a:moveTo>
                  <a:pt x="0" y="76200"/>
                </a:moveTo>
                <a:lnTo>
                  <a:pt x="1219200" y="76200"/>
                </a:lnTo>
                <a:lnTo>
                  <a:pt x="1219200" y="0"/>
                </a:lnTo>
                <a:lnTo>
                  <a:pt x="0" y="0"/>
                </a:lnTo>
                <a:lnTo>
                  <a:pt x="0" y="76200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cxnSp>
        <p:nvCxnSpPr>
          <p:cNvPr id="52" name="Straight Connector 51"/>
          <p:cNvCxnSpPr/>
          <p:nvPr/>
        </p:nvCxnSpPr>
        <p:spPr>
          <a:xfrm>
            <a:off x="1550378" y="1205940"/>
            <a:ext cx="0" cy="1371600"/>
          </a:xfrm>
          <a:prstGeom prst="line">
            <a:avLst/>
          </a:prstGeom>
          <a:ln w="38100" cmpd="sng">
            <a:solidFill>
              <a:srgbClr val="1F497D"/>
            </a:solidFill>
            <a:prstDash val="soli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>
            <a:off x="3451488" y="748740"/>
            <a:ext cx="0" cy="1828800"/>
          </a:xfrm>
          <a:prstGeom prst="line">
            <a:avLst/>
          </a:prstGeom>
          <a:ln w="38100" cmpd="sng">
            <a:solidFill>
              <a:srgbClr val="008000"/>
            </a:solidFill>
            <a:prstDash val="soli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>
            <a:off x="2174243" y="1663140"/>
            <a:ext cx="0" cy="914400"/>
          </a:xfrm>
          <a:prstGeom prst="line">
            <a:avLst/>
          </a:prstGeom>
          <a:ln w="38100" cmpd="sng">
            <a:solidFill>
              <a:schemeClr val="tx2"/>
            </a:solidFill>
            <a:prstDash val="soli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9" name="object 28"/>
          <p:cNvSpPr txBox="1"/>
          <p:nvPr/>
        </p:nvSpPr>
        <p:spPr>
          <a:xfrm>
            <a:off x="1914863" y="732805"/>
            <a:ext cx="2461809" cy="947346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76"/>
              </a:spcBef>
            </a:pPr>
            <a:r>
              <a:rPr lang="en-US" sz="2000" dirty="0" smtClean="0">
                <a:solidFill>
                  <a:srgbClr val="1F497D"/>
                </a:solidFill>
                <a:latin typeface="Calibri"/>
                <a:cs typeface="Calibri"/>
              </a:rPr>
              <a:t>GTO Cy1 </a:t>
            </a:r>
          </a:p>
          <a:p>
            <a:pPr>
              <a:spcBef>
                <a:spcPts val="76"/>
              </a:spcBef>
            </a:pPr>
            <a:r>
              <a:rPr lang="en-US" sz="2000" dirty="0" err="1">
                <a:solidFill>
                  <a:srgbClr val="1F497D"/>
                </a:solidFill>
                <a:latin typeface="Calibri"/>
                <a:cs typeface="Calibri"/>
              </a:rPr>
              <a:t>o</a:t>
            </a:r>
            <a:r>
              <a:rPr lang="en-US" sz="2000" dirty="0" err="1" smtClean="0">
                <a:solidFill>
                  <a:srgbClr val="1F497D"/>
                </a:solidFill>
                <a:latin typeface="Calibri"/>
                <a:cs typeface="Calibri"/>
              </a:rPr>
              <a:t>bs</a:t>
            </a:r>
            <a:r>
              <a:rPr lang="en-US" sz="2000" dirty="0" smtClean="0">
                <a:solidFill>
                  <a:srgbClr val="1F497D"/>
                </a:solidFill>
                <a:latin typeface="Calibri"/>
                <a:cs typeface="Calibri"/>
              </a:rPr>
              <a:t> release </a:t>
            </a:r>
          </a:p>
          <a:p>
            <a:pPr>
              <a:spcBef>
                <a:spcPts val="76"/>
              </a:spcBef>
            </a:pPr>
            <a:r>
              <a:rPr lang="en-US" sz="2000" dirty="0">
                <a:solidFill>
                  <a:srgbClr val="1F497D"/>
                </a:solidFill>
                <a:latin typeface="Calibri"/>
                <a:cs typeface="Calibri"/>
              </a:rPr>
              <a:t>b</a:t>
            </a:r>
            <a:r>
              <a:rPr lang="en-US" sz="2000" dirty="0" smtClean="0">
                <a:solidFill>
                  <a:srgbClr val="1F497D"/>
                </a:solidFill>
                <a:latin typeface="Calibri"/>
                <a:cs typeface="Calibri"/>
              </a:rPr>
              <a:t>y Jun15</a:t>
            </a:r>
            <a:endParaRPr lang="en-US" dirty="0" smtClean="0">
              <a:solidFill>
                <a:srgbClr val="1F497D"/>
              </a:solidFill>
              <a:latin typeface="Calibri"/>
              <a:cs typeface="Calibri"/>
            </a:endParaRPr>
          </a:p>
        </p:txBody>
      </p:sp>
      <p:sp>
        <p:nvSpPr>
          <p:cNvPr id="35" name="object 25"/>
          <p:cNvSpPr txBox="1"/>
          <p:nvPr/>
        </p:nvSpPr>
        <p:spPr>
          <a:xfrm>
            <a:off x="7814401" y="2803837"/>
            <a:ext cx="552853" cy="2037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algn="ctr">
              <a:lnSpc>
                <a:spcPts val="1535"/>
              </a:lnSpc>
              <a:spcBef>
                <a:spcPts val="76"/>
              </a:spcBef>
            </a:pPr>
            <a:r>
              <a:rPr lang="en-US" i="1" dirty="0" smtClean="0">
                <a:solidFill>
                  <a:srgbClr val="000000"/>
                </a:solidFill>
                <a:latin typeface="Calibri"/>
                <a:cs typeface="Calibri"/>
              </a:rPr>
              <a:t>2019</a:t>
            </a:r>
          </a:p>
          <a:p>
            <a:pPr marL="12700" algn="ctr">
              <a:lnSpc>
                <a:spcPts val="1535"/>
              </a:lnSpc>
              <a:spcBef>
                <a:spcPts val="76"/>
              </a:spcBef>
            </a:pPr>
            <a:endParaRPr sz="1600" dirty="0">
              <a:solidFill>
                <a:srgbClr val="FFFFFF"/>
              </a:solidFill>
              <a:latin typeface="Times New Roman"/>
              <a:cs typeface="Times New Roman"/>
            </a:endParaRPr>
          </a:p>
        </p:txBody>
      </p:sp>
      <p:cxnSp>
        <p:nvCxnSpPr>
          <p:cNvPr id="39" name="Straight Connector 38"/>
          <p:cNvCxnSpPr/>
          <p:nvPr/>
        </p:nvCxnSpPr>
        <p:spPr>
          <a:xfrm>
            <a:off x="6374603" y="819964"/>
            <a:ext cx="0" cy="1645920"/>
          </a:xfrm>
          <a:prstGeom prst="line">
            <a:avLst/>
          </a:prstGeom>
          <a:ln w="38100" cmpd="sng">
            <a:solidFill>
              <a:schemeClr val="tx1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8042221" y="819964"/>
            <a:ext cx="0" cy="1828800"/>
          </a:xfrm>
          <a:prstGeom prst="line">
            <a:avLst/>
          </a:prstGeom>
          <a:ln w="38100" cmpd="sng">
            <a:solidFill>
              <a:srgbClr val="000000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object 28"/>
          <p:cNvSpPr txBox="1"/>
          <p:nvPr/>
        </p:nvSpPr>
        <p:spPr>
          <a:xfrm>
            <a:off x="6403033" y="995389"/>
            <a:ext cx="2377440" cy="3867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76"/>
              </a:spcBef>
            </a:pPr>
            <a:r>
              <a:rPr lang="en-US" sz="1400" b="1" dirty="0" smtClean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sz="2000" dirty="0" smtClean="0">
                <a:solidFill>
                  <a:srgbClr val="000000"/>
                </a:solidFill>
                <a:latin typeface="Calibri"/>
                <a:cs typeface="Calibri"/>
              </a:rPr>
              <a:t>commissioning </a:t>
            </a:r>
          </a:p>
          <a:p>
            <a:pPr>
              <a:spcBef>
                <a:spcPts val="76"/>
              </a:spcBef>
            </a:pPr>
            <a:r>
              <a:rPr lang="en-US" sz="2000" dirty="0" smtClean="0">
                <a:solidFill>
                  <a:srgbClr val="000000"/>
                </a:solidFill>
                <a:latin typeface="Calibri"/>
                <a:cs typeface="Calibri"/>
              </a:rPr>
              <a:t>(6 </a:t>
            </a:r>
            <a:r>
              <a:rPr lang="en-US" sz="2000" dirty="0" err="1" smtClean="0">
                <a:solidFill>
                  <a:srgbClr val="000000"/>
                </a:solidFill>
                <a:latin typeface="Calibri"/>
                <a:cs typeface="Calibri"/>
              </a:rPr>
              <a:t>mo</a:t>
            </a:r>
            <a:r>
              <a:rPr lang="en-US" sz="2000" dirty="0" smtClean="0">
                <a:solidFill>
                  <a:srgbClr val="000000"/>
                </a:solidFill>
                <a:latin typeface="Calibri"/>
                <a:cs typeface="Calibri"/>
              </a:rPr>
              <a:t>)</a:t>
            </a:r>
            <a:endParaRPr lang="en-US" sz="2000" spc="4" dirty="0" smtClean="0">
              <a:solidFill>
                <a:srgbClr val="000000"/>
              </a:solidFill>
              <a:latin typeface="Calibri"/>
              <a:cs typeface="Calibri"/>
            </a:endParaRPr>
          </a:p>
        </p:txBody>
      </p:sp>
      <p:cxnSp>
        <p:nvCxnSpPr>
          <p:cNvPr id="42" name="Straight Connector 41"/>
          <p:cNvCxnSpPr/>
          <p:nvPr/>
        </p:nvCxnSpPr>
        <p:spPr>
          <a:xfrm rot="16200000" flipH="1">
            <a:off x="6751372" y="635469"/>
            <a:ext cx="0" cy="594360"/>
          </a:xfrm>
          <a:prstGeom prst="line">
            <a:avLst/>
          </a:prstGeom>
          <a:ln w="38100" cmpd="sng">
            <a:solidFill>
              <a:srgbClr val="000000"/>
            </a:solidFill>
            <a:prstDash val="soli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rot="16200000" flipH="1">
            <a:off x="8366088" y="1060264"/>
            <a:ext cx="0" cy="457200"/>
          </a:xfrm>
          <a:prstGeom prst="line">
            <a:avLst/>
          </a:prstGeom>
          <a:ln w="38100" cmpd="sng">
            <a:solidFill>
              <a:srgbClr val="008000"/>
            </a:solidFill>
            <a:prstDash val="soli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object 28"/>
          <p:cNvSpPr txBox="1"/>
          <p:nvPr/>
        </p:nvSpPr>
        <p:spPr>
          <a:xfrm>
            <a:off x="8115575" y="1348590"/>
            <a:ext cx="2770143" cy="595232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76"/>
              </a:spcBef>
            </a:pPr>
            <a:r>
              <a:rPr lang="en-US" sz="2000" dirty="0" smtClean="0">
                <a:solidFill>
                  <a:srgbClr val="000000"/>
                </a:solidFill>
                <a:latin typeface="Calibri"/>
                <a:cs typeface="Calibri"/>
              </a:rPr>
              <a:t>cycle 1</a:t>
            </a:r>
          </a:p>
          <a:p>
            <a:pPr>
              <a:spcBef>
                <a:spcPts val="76"/>
              </a:spcBef>
            </a:pPr>
            <a:r>
              <a:rPr lang="en-US" sz="2000" dirty="0" err="1" smtClean="0">
                <a:solidFill>
                  <a:srgbClr val="000000"/>
                </a:solidFill>
                <a:latin typeface="Calibri"/>
                <a:cs typeface="Calibri"/>
              </a:rPr>
              <a:t>Obs</a:t>
            </a:r>
            <a:endParaRPr lang="en-US" sz="2000" dirty="0" smtClean="0">
              <a:solidFill>
                <a:srgbClr val="000000"/>
              </a:solidFill>
              <a:latin typeface="Calibri"/>
              <a:cs typeface="Calibri"/>
            </a:endParaRPr>
          </a:p>
          <a:p>
            <a:pPr>
              <a:spcBef>
                <a:spcPts val="76"/>
              </a:spcBef>
            </a:pPr>
            <a:r>
              <a:rPr lang="en-US" sz="2000" dirty="0">
                <a:solidFill>
                  <a:srgbClr val="000000"/>
                </a:solidFill>
                <a:latin typeface="Calibri"/>
                <a:cs typeface="Calibri"/>
              </a:rPr>
              <a:t>b</a:t>
            </a:r>
            <a:r>
              <a:rPr lang="en-US" sz="2000" dirty="0" smtClean="0">
                <a:solidFill>
                  <a:srgbClr val="000000"/>
                </a:solidFill>
                <a:latin typeface="Calibri"/>
                <a:cs typeface="Calibri"/>
              </a:rPr>
              <a:t>egin</a:t>
            </a:r>
            <a:endParaRPr lang="en-US" sz="2000" dirty="0">
              <a:solidFill>
                <a:srgbClr val="000000"/>
              </a:solidFill>
              <a:latin typeface="Calibri"/>
              <a:cs typeface="Calibri"/>
            </a:endParaRPr>
          </a:p>
          <a:p>
            <a:pPr>
              <a:spcBef>
                <a:spcPts val="76"/>
              </a:spcBef>
            </a:pPr>
            <a:r>
              <a:rPr lang="en-US" sz="2000" dirty="0" smtClean="0">
                <a:solidFill>
                  <a:srgbClr val="000000"/>
                </a:solidFill>
                <a:latin typeface="Calibri"/>
                <a:cs typeface="Calibri"/>
              </a:rPr>
              <a:t>Apr </a:t>
            </a:r>
          </a:p>
        </p:txBody>
      </p:sp>
      <p:cxnSp>
        <p:nvCxnSpPr>
          <p:cNvPr id="45" name="Straight Connector 44"/>
          <p:cNvCxnSpPr/>
          <p:nvPr/>
        </p:nvCxnSpPr>
        <p:spPr>
          <a:xfrm rot="16200000" flipH="1">
            <a:off x="8366088" y="895485"/>
            <a:ext cx="0" cy="457200"/>
          </a:xfrm>
          <a:prstGeom prst="line">
            <a:avLst/>
          </a:prstGeom>
          <a:ln w="38100" cmpd="sng">
            <a:solidFill>
              <a:schemeClr val="tx2"/>
            </a:solidFill>
            <a:prstDash val="soli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object 55"/>
          <p:cNvSpPr/>
          <p:nvPr/>
        </p:nvSpPr>
        <p:spPr>
          <a:xfrm>
            <a:off x="6995654" y="2633556"/>
            <a:ext cx="1371600" cy="94488"/>
          </a:xfrm>
          <a:custGeom>
            <a:avLst/>
            <a:gdLst/>
            <a:ahLst/>
            <a:cxnLst/>
            <a:rect l="l" t="t" r="r" b="b"/>
            <a:pathLst>
              <a:path w="1219200" h="76200">
                <a:moveTo>
                  <a:pt x="0" y="76200"/>
                </a:moveTo>
                <a:lnTo>
                  <a:pt x="1219200" y="76200"/>
                </a:lnTo>
                <a:lnTo>
                  <a:pt x="1219200" y="0"/>
                </a:lnTo>
                <a:lnTo>
                  <a:pt x="0" y="0"/>
                </a:lnTo>
                <a:lnTo>
                  <a:pt x="0" y="76200"/>
                </a:lnTo>
                <a:close/>
              </a:path>
            </a:pathLst>
          </a:custGeom>
          <a:solidFill>
            <a:srgbClr val="7F7F7F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cxnSp>
        <p:nvCxnSpPr>
          <p:cNvPr id="48" name="Straight Connector 47"/>
          <p:cNvCxnSpPr/>
          <p:nvPr/>
        </p:nvCxnSpPr>
        <p:spPr>
          <a:xfrm rot="16200000" flipH="1">
            <a:off x="8361708" y="734285"/>
            <a:ext cx="0" cy="457200"/>
          </a:xfrm>
          <a:prstGeom prst="line">
            <a:avLst/>
          </a:prstGeom>
          <a:ln w="38100" cmpd="sng">
            <a:solidFill>
              <a:srgbClr val="C70995"/>
            </a:solidFill>
            <a:prstDash val="soli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574043" y="748740"/>
            <a:ext cx="0" cy="1828800"/>
          </a:xfrm>
          <a:prstGeom prst="line">
            <a:avLst/>
          </a:prstGeom>
          <a:ln w="38100" cmpd="sng">
            <a:solidFill>
              <a:srgbClr val="1F497D"/>
            </a:solidFill>
            <a:prstDash val="soli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object 28"/>
          <p:cNvSpPr txBox="1"/>
          <p:nvPr/>
        </p:nvSpPr>
        <p:spPr>
          <a:xfrm>
            <a:off x="123478" y="1053508"/>
            <a:ext cx="1313721" cy="1046827"/>
          </a:xfrm>
          <a:prstGeom prst="rect">
            <a:avLst/>
          </a:prstGeom>
          <a:solidFill>
            <a:schemeClr val="bg1">
              <a:alpha val="77000"/>
            </a:schemeClr>
          </a:solidFill>
          <a:ln>
            <a:noFill/>
          </a:ln>
        </p:spPr>
        <p:txBody>
          <a:bodyPr wrap="square" lIns="0" tIns="0" rIns="0" bIns="0" rtlCol="0">
            <a:noAutofit/>
          </a:bodyPr>
          <a:lstStyle/>
          <a:p>
            <a:pPr algn="r">
              <a:spcBef>
                <a:spcPts val="76"/>
              </a:spcBef>
            </a:pPr>
            <a:r>
              <a:rPr lang="en-US" sz="2000" dirty="0" smtClean="0">
                <a:solidFill>
                  <a:srgbClr val="1F497D"/>
                </a:solidFill>
                <a:latin typeface="Calibri"/>
                <a:cs typeface="Calibri"/>
              </a:rPr>
              <a:t>GTO </a:t>
            </a:r>
            <a:r>
              <a:rPr lang="en-US" sz="2000" dirty="0">
                <a:solidFill>
                  <a:srgbClr val="1F497D"/>
                </a:solidFill>
                <a:latin typeface="Calibri"/>
                <a:cs typeface="Calibri"/>
              </a:rPr>
              <a:t> </a:t>
            </a:r>
            <a:endParaRPr lang="en-US" sz="2000" dirty="0" smtClean="0">
              <a:solidFill>
                <a:srgbClr val="1F497D"/>
              </a:solidFill>
              <a:latin typeface="Calibri"/>
              <a:cs typeface="Calibri"/>
            </a:endParaRPr>
          </a:p>
          <a:p>
            <a:pPr algn="r">
              <a:spcBef>
                <a:spcPts val="76"/>
              </a:spcBef>
            </a:pPr>
            <a:r>
              <a:rPr lang="en-US" sz="2000" dirty="0">
                <a:solidFill>
                  <a:srgbClr val="1F497D"/>
                </a:solidFill>
                <a:latin typeface="Calibri"/>
                <a:cs typeface="Calibri"/>
              </a:rPr>
              <a:t>p</a:t>
            </a:r>
            <a:r>
              <a:rPr lang="en-US" sz="2000" dirty="0" smtClean="0">
                <a:solidFill>
                  <a:srgbClr val="1F497D"/>
                </a:solidFill>
                <a:latin typeface="Calibri"/>
                <a:cs typeface="Calibri"/>
              </a:rPr>
              <a:t>rops due  </a:t>
            </a:r>
          </a:p>
          <a:p>
            <a:pPr algn="r">
              <a:spcBef>
                <a:spcPts val="76"/>
              </a:spcBef>
            </a:pPr>
            <a:r>
              <a:rPr lang="en-US" sz="2000" dirty="0" smtClean="0">
                <a:solidFill>
                  <a:srgbClr val="1F497D"/>
                </a:solidFill>
                <a:latin typeface="Calibri"/>
                <a:cs typeface="Calibri"/>
              </a:rPr>
              <a:t>Apr01</a:t>
            </a:r>
            <a:endParaRPr lang="en-US" dirty="0" smtClean="0">
              <a:solidFill>
                <a:srgbClr val="1F497D"/>
              </a:solidFill>
              <a:latin typeface="Calibri"/>
              <a:cs typeface="Calibri"/>
            </a:endParaRPr>
          </a:p>
        </p:txBody>
      </p:sp>
      <p:sp>
        <p:nvSpPr>
          <p:cNvPr id="50" name="object 28"/>
          <p:cNvSpPr txBox="1"/>
          <p:nvPr/>
        </p:nvSpPr>
        <p:spPr>
          <a:xfrm>
            <a:off x="170038" y="112166"/>
            <a:ext cx="1744825" cy="88322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76"/>
              </a:spcBef>
            </a:pPr>
            <a:r>
              <a:rPr lang="en-US" sz="2000" dirty="0" smtClean="0">
                <a:solidFill>
                  <a:srgbClr val="1F497D"/>
                </a:solidFill>
                <a:latin typeface="Calibri"/>
                <a:cs typeface="Calibri"/>
              </a:rPr>
              <a:t>GTO CP release</a:t>
            </a:r>
          </a:p>
          <a:p>
            <a:pPr>
              <a:spcBef>
                <a:spcPts val="76"/>
              </a:spcBef>
            </a:pPr>
            <a:r>
              <a:rPr lang="en-US" sz="2000" dirty="0" smtClean="0">
                <a:solidFill>
                  <a:srgbClr val="1F497D"/>
                </a:solidFill>
                <a:latin typeface="Calibri"/>
                <a:cs typeface="Calibri"/>
              </a:rPr>
              <a:t>Jan06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4896173" y="5795530"/>
            <a:ext cx="40462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i="1" dirty="0" smtClean="0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Helvetica"/>
                <a:cs typeface="Helvetica"/>
              </a:rPr>
              <a:t>JWST Science Timeline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6409565" y="6273927"/>
            <a:ext cx="2018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 smtClean="0">
                <a:solidFill>
                  <a:srgbClr val="000000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Helvetica"/>
                <a:cs typeface="Helvetica"/>
              </a:rPr>
              <a:t>September2016   </a:t>
            </a:r>
          </a:p>
        </p:txBody>
      </p:sp>
      <p:sp>
        <p:nvSpPr>
          <p:cNvPr id="36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ESAC September 26 2016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4699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object 55"/>
          <p:cNvSpPr/>
          <p:nvPr/>
        </p:nvSpPr>
        <p:spPr>
          <a:xfrm>
            <a:off x="574043" y="2633556"/>
            <a:ext cx="3200400" cy="94488"/>
          </a:xfrm>
          <a:custGeom>
            <a:avLst/>
            <a:gdLst/>
            <a:ahLst/>
            <a:cxnLst/>
            <a:rect l="l" t="t" r="r" b="b"/>
            <a:pathLst>
              <a:path w="1219200" h="76200">
                <a:moveTo>
                  <a:pt x="0" y="76200"/>
                </a:moveTo>
                <a:lnTo>
                  <a:pt x="1219200" y="76200"/>
                </a:lnTo>
                <a:lnTo>
                  <a:pt x="1219200" y="0"/>
                </a:lnTo>
                <a:lnTo>
                  <a:pt x="0" y="0"/>
                </a:lnTo>
                <a:lnTo>
                  <a:pt x="0" y="76200"/>
                </a:lnTo>
                <a:close/>
              </a:path>
            </a:pathLst>
          </a:custGeom>
          <a:solidFill>
            <a:srgbClr val="7F7F7F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72" name="object 7"/>
          <p:cNvSpPr txBox="1"/>
          <p:nvPr/>
        </p:nvSpPr>
        <p:spPr>
          <a:xfrm>
            <a:off x="5377274" y="2626679"/>
            <a:ext cx="1219200" cy="76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600"/>
              </a:lnSpc>
            </a:pPr>
            <a:endParaRPr sz="6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3" name="object 6"/>
          <p:cNvSpPr txBox="1"/>
          <p:nvPr/>
        </p:nvSpPr>
        <p:spPr>
          <a:xfrm>
            <a:off x="6596474" y="2626679"/>
            <a:ext cx="1222375" cy="76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600"/>
              </a:lnSpc>
            </a:pPr>
            <a:endParaRPr sz="6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5" name="object 4"/>
          <p:cNvSpPr txBox="1"/>
          <p:nvPr/>
        </p:nvSpPr>
        <p:spPr>
          <a:xfrm>
            <a:off x="4602574" y="2541811"/>
            <a:ext cx="1229550" cy="3736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77" name="object 2"/>
          <p:cNvSpPr txBox="1"/>
          <p:nvPr/>
        </p:nvSpPr>
        <p:spPr>
          <a:xfrm>
            <a:off x="7056849" y="2541811"/>
            <a:ext cx="1009650" cy="3736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6058384" y="2565440"/>
            <a:ext cx="606166" cy="1131584"/>
          </a:xfrm>
          <a:prstGeom prst="star4">
            <a:avLst>
              <a:gd name="adj" fmla="val 15817"/>
            </a:avLst>
          </a:prstGeom>
          <a:noFill/>
          <a:ln w="28575" cmpd="sng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>
              <a:solidFill>
                <a:srgbClr val="FFFFFF"/>
              </a:solidFill>
              <a:latin typeface="Calibri"/>
            </a:endParaRPr>
          </a:p>
        </p:txBody>
      </p:sp>
      <p:cxnSp>
        <p:nvCxnSpPr>
          <p:cNvPr id="89" name="Straight Connector 88"/>
          <p:cNvCxnSpPr/>
          <p:nvPr/>
        </p:nvCxnSpPr>
        <p:spPr>
          <a:xfrm>
            <a:off x="4112897" y="748740"/>
            <a:ext cx="0" cy="1828800"/>
          </a:xfrm>
          <a:prstGeom prst="line">
            <a:avLst/>
          </a:prstGeom>
          <a:ln w="38100" cmpd="sng">
            <a:solidFill>
              <a:srgbClr val="008000"/>
            </a:solidFill>
            <a:prstDash val="soli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4" name="object 28"/>
          <p:cNvSpPr txBox="1"/>
          <p:nvPr/>
        </p:nvSpPr>
        <p:spPr>
          <a:xfrm>
            <a:off x="4194318" y="617087"/>
            <a:ext cx="1733370" cy="1013259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76"/>
              </a:spcBef>
            </a:pPr>
            <a:r>
              <a:rPr lang="en-US" sz="1400" b="1" dirty="0" smtClean="0">
                <a:solidFill>
                  <a:srgbClr val="008000"/>
                </a:solidFill>
                <a:latin typeface="Calibri"/>
                <a:cs typeface="Calibri"/>
              </a:rPr>
              <a:t> </a:t>
            </a:r>
            <a:r>
              <a:rPr lang="en-US" sz="2000" dirty="0" smtClean="0">
                <a:solidFill>
                  <a:srgbClr val="008000"/>
                </a:solidFill>
                <a:latin typeface="Calibri"/>
                <a:cs typeface="Calibri"/>
              </a:rPr>
              <a:t>GO </a:t>
            </a:r>
            <a:r>
              <a:rPr lang="en-US" sz="2000" dirty="0">
                <a:solidFill>
                  <a:srgbClr val="008000"/>
                </a:solidFill>
                <a:latin typeface="Calibri"/>
                <a:cs typeface="Calibri"/>
              </a:rPr>
              <a:t>C</a:t>
            </a:r>
            <a:r>
              <a:rPr lang="en-US" sz="2000" dirty="0" smtClean="0">
                <a:solidFill>
                  <a:srgbClr val="008000"/>
                </a:solidFill>
                <a:latin typeface="Calibri"/>
                <a:cs typeface="Calibri"/>
              </a:rPr>
              <a:t>y1</a:t>
            </a:r>
          </a:p>
          <a:p>
            <a:pPr>
              <a:spcBef>
                <a:spcPts val="76"/>
              </a:spcBef>
            </a:pPr>
            <a:r>
              <a:rPr lang="en-US" sz="2000" dirty="0">
                <a:solidFill>
                  <a:srgbClr val="008000"/>
                </a:solidFill>
                <a:latin typeface="Calibri"/>
                <a:cs typeface="Calibri"/>
              </a:rPr>
              <a:t>p</a:t>
            </a:r>
            <a:r>
              <a:rPr lang="en-US" sz="2000" dirty="0" smtClean="0">
                <a:solidFill>
                  <a:srgbClr val="008000"/>
                </a:solidFill>
                <a:latin typeface="Calibri"/>
                <a:cs typeface="Calibri"/>
              </a:rPr>
              <a:t>rops due</a:t>
            </a:r>
          </a:p>
          <a:p>
            <a:pPr>
              <a:spcBef>
                <a:spcPts val="76"/>
              </a:spcBef>
            </a:pPr>
            <a:r>
              <a:rPr lang="en-US" sz="2000" dirty="0" smtClean="0">
                <a:solidFill>
                  <a:srgbClr val="008000"/>
                </a:solidFill>
                <a:latin typeface="Calibri"/>
                <a:cs typeface="Calibri"/>
              </a:rPr>
              <a:t>Mar02</a:t>
            </a:r>
          </a:p>
        </p:txBody>
      </p:sp>
      <p:sp>
        <p:nvSpPr>
          <p:cNvPr id="103" name="object 25"/>
          <p:cNvSpPr txBox="1"/>
          <p:nvPr/>
        </p:nvSpPr>
        <p:spPr>
          <a:xfrm>
            <a:off x="1897817" y="2781683"/>
            <a:ext cx="552853" cy="2037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algn="ctr">
              <a:lnSpc>
                <a:spcPts val="1535"/>
              </a:lnSpc>
              <a:spcBef>
                <a:spcPts val="76"/>
              </a:spcBef>
            </a:pPr>
            <a:r>
              <a:rPr lang="en-US" i="1" dirty="0" smtClean="0">
                <a:solidFill>
                  <a:srgbClr val="000000"/>
                </a:solidFill>
                <a:latin typeface="Calibri"/>
                <a:cs typeface="Calibri"/>
              </a:rPr>
              <a:t>2017</a:t>
            </a:r>
          </a:p>
          <a:p>
            <a:pPr marL="12700" algn="ctr">
              <a:lnSpc>
                <a:spcPts val="1535"/>
              </a:lnSpc>
              <a:spcBef>
                <a:spcPts val="76"/>
              </a:spcBef>
            </a:pPr>
            <a:endParaRPr sz="1600" dirty="0">
              <a:solidFill>
                <a:srgbClr val="FFFFFF"/>
              </a:solidFill>
              <a:latin typeface="Times New Roman"/>
              <a:cs typeface="Times New Roman"/>
            </a:endParaRPr>
          </a:p>
        </p:txBody>
      </p:sp>
      <p:sp>
        <p:nvSpPr>
          <p:cNvPr id="91" name="object 28"/>
          <p:cNvSpPr txBox="1"/>
          <p:nvPr/>
        </p:nvSpPr>
        <p:spPr>
          <a:xfrm>
            <a:off x="2853312" y="81666"/>
            <a:ext cx="1254025" cy="822264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>
            <a:noAutofit/>
          </a:bodyPr>
          <a:lstStyle/>
          <a:p>
            <a:pPr algn="ctr">
              <a:spcBef>
                <a:spcPts val="76"/>
              </a:spcBef>
            </a:pPr>
            <a:r>
              <a:rPr lang="en-US" sz="1400" b="1" dirty="0" smtClean="0">
                <a:solidFill>
                  <a:srgbClr val="9BBB59">
                    <a:lumMod val="60000"/>
                    <a:lumOff val="40000"/>
                  </a:srgbClr>
                </a:solidFill>
                <a:latin typeface="Calibri"/>
                <a:cs typeface="Calibri"/>
              </a:rPr>
              <a:t> </a:t>
            </a:r>
            <a:r>
              <a:rPr lang="en-US" sz="2000" dirty="0" smtClean="0">
                <a:solidFill>
                  <a:srgbClr val="008000"/>
                </a:solidFill>
                <a:latin typeface="Calibri"/>
                <a:cs typeface="Calibri"/>
              </a:rPr>
              <a:t>GO Cy 1 CP</a:t>
            </a:r>
          </a:p>
          <a:p>
            <a:pPr algn="ctr">
              <a:spcBef>
                <a:spcPts val="76"/>
              </a:spcBef>
            </a:pPr>
            <a:r>
              <a:rPr lang="en-US" sz="2000" dirty="0" smtClean="0">
                <a:solidFill>
                  <a:srgbClr val="008000"/>
                </a:solidFill>
                <a:latin typeface="Calibri"/>
                <a:cs typeface="Calibri"/>
              </a:rPr>
              <a:t>Nov30</a:t>
            </a:r>
          </a:p>
        </p:txBody>
      </p:sp>
      <p:sp>
        <p:nvSpPr>
          <p:cNvPr id="107" name="object 25"/>
          <p:cNvSpPr txBox="1"/>
          <p:nvPr/>
        </p:nvSpPr>
        <p:spPr>
          <a:xfrm>
            <a:off x="5114566" y="2800847"/>
            <a:ext cx="552853" cy="18454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algn="ctr">
              <a:lnSpc>
                <a:spcPts val="1535"/>
              </a:lnSpc>
              <a:spcBef>
                <a:spcPts val="76"/>
              </a:spcBef>
            </a:pPr>
            <a:r>
              <a:rPr lang="en-US" i="1" dirty="0" smtClean="0">
                <a:solidFill>
                  <a:srgbClr val="000000"/>
                </a:solidFill>
                <a:latin typeface="Calibri"/>
                <a:cs typeface="Calibri"/>
              </a:rPr>
              <a:t>2018</a:t>
            </a:r>
          </a:p>
          <a:p>
            <a:pPr marL="12700" algn="ctr">
              <a:lnSpc>
                <a:spcPts val="1535"/>
              </a:lnSpc>
              <a:spcBef>
                <a:spcPts val="76"/>
              </a:spcBef>
            </a:pPr>
            <a:endParaRPr sz="1600" dirty="0">
              <a:solidFill>
                <a:srgbClr val="FFFFFF"/>
              </a:solidFill>
              <a:latin typeface="Times New Roman"/>
              <a:cs typeface="Times New Roman"/>
            </a:endParaRPr>
          </a:p>
        </p:txBody>
      </p:sp>
      <p:cxnSp>
        <p:nvCxnSpPr>
          <p:cNvPr id="66" name="Straight Connector 65"/>
          <p:cNvCxnSpPr/>
          <p:nvPr/>
        </p:nvCxnSpPr>
        <p:spPr>
          <a:xfrm>
            <a:off x="5181048" y="1663140"/>
            <a:ext cx="0" cy="914400"/>
          </a:xfrm>
          <a:prstGeom prst="line">
            <a:avLst/>
          </a:prstGeom>
          <a:ln w="38100" cmpd="sng">
            <a:solidFill>
              <a:srgbClr val="008000"/>
            </a:solidFill>
            <a:prstDash val="soli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4" name="object 28"/>
          <p:cNvSpPr txBox="1"/>
          <p:nvPr/>
        </p:nvSpPr>
        <p:spPr>
          <a:xfrm>
            <a:off x="5266473" y="1674211"/>
            <a:ext cx="1733370" cy="76843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76"/>
              </a:spcBef>
            </a:pPr>
            <a:r>
              <a:rPr lang="en-US" sz="2000" dirty="0" smtClean="0">
                <a:solidFill>
                  <a:srgbClr val="008000"/>
                </a:solidFill>
                <a:latin typeface="Calibri"/>
                <a:cs typeface="Calibri"/>
              </a:rPr>
              <a:t>GO Cy1</a:t>
            </a:r>
          </a:p>
          <a:p>
            <a:pPr>
              <a:spcBef>
                <a:spcPts val="76"/>
              </a:spcBef>
            </a:pPr>
            <a:r>
              <a:rPr lang="en-US" sz="2000" dirty="0" smtClean="0">
                <a:solidFill>
                  <a:srgbClr val="008000"/>
                </a:solidFill>
                <a:latin typeface="Calibri"/>
                <a:cs typeface="Calibri"/>
              </a:rPr>
              <a:t>TAC</a:t>
            </a:r>
            <a:r>
              <a:rPr lang="en-US" sz="2000" dirty="0">
                <a:solidFill>
                  <a:srgbClr val="008000"/>
                </a:solidFill>
                <a:latin typeface="Calibri"/>
                <a:cs typeface="Calibri"/>
              </a:rPr>
              <a:t> </a:t>
            </a:r>
            <a:r>
              <a:rPr lang="en-US" sz="2000" dirty="0" smtClean="0">
                <a:solidFill>
                  <a:srgbClr val="008000"/>
                </a:solidFill>
                <a:latin typeface="Calibri"/>
                <a:cs typeface="Calibri"/>
              </a:rPr>
              <a:t>May</a:t>
            </a:r>
          </a:p>
        </p:txBody>
      </p:sp>
      <p:sp>
        <p:nvSpPr>
          <p:cNvPr id="64" name="object 28"/>
          <p:cNvSpPr txBox="1"/>
          <p:nvPr/>
        </p:nvSpPr>
        <p:spPr>
          <a:xfrm>
            <a:off x="5765836" y="3676162"/>
            <a:ext cx="1199115" cy="61323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algn="ctr">
              <a:spcBef>
                <a:spcPts val="76"/>
              </a:spcBef>
            </a:pPr>
            <a:r>
              <a:rPr lang="en-US" sz="1400" b="1" dirty="0" smtClean="0">
                <a:solidFill>
                  <a:prstClr val="white"/>
                </a:solidFill>
                <a:latin typeface="Calibri"/>
                <a:cs typeface="Calibri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Calibri"/>
                <a:cs typeface="Calibri"/>
              </a:rPr>
              <a:t>l</a:t>
            </a:r>
            <a:r>
              <a:rPr sz="2000" spc="4" dirty="0" smtClean="0">
                <a:solidFill>
                  <a:srgbClr val="000000"/>
                </a:solidFill>
                <a:latin typeface="Calibri"/>
                <a:cs typeface="Calibri"/>
              </a:rPr>
              <a:t>a</a:t>
            </a:r>
            <a:r>
              <a:rPr sz="2000" dirty="0" smtClean="0">
                <a:solidFill>
                  <a:srgbClr val="000000"/>
                </a:solidFill>
                <a:latin typeface="Calibri"/>
                <a:cs typeface="Calibri"/>
              </a:rPr>
              <a:t>unch</a:t>
            </a:r>
            <a:endParaRPr lang="en-US" sz="2000" dirty="0" smtClean="0">
              <a:solidFill>
                <a:srgbClr val="000000"/>
              </a:solidFill>
              <a:latin typeface="Calibri"/>
              <a:cs typeface="Calibri"/>
            </a:endParaRPr>
          </a:p>
          <a:p>
            <a:pPr algn="ctr">
              <a:spcBef>
                <a:spcPts val="76"/>
              </a:spcBef>
            </a:pPr>
            <a:r>
              <a:rPr lang="en-US" sz="2000" dirty="0" smtClean="0">
                <a:solidFill>
                  <a:srgbClr val="000000"/>
                </a:solidFill>
                <a:latin typeface="Calibri"/>
                <a:cs typeface="Calibri"/>
              </a:rPr>
              <a:t>2018Oc</a:t>
            </a:r>
            <a:r>
              <a:rPr lang="en-US" sz="2000" spc="4" dirty="0" smtClean="0">
                <a:solidFill>
                  <a:srgbClr val="000000"/>
                </a:solidFill>
                <a:latin typeface="Calibri"/>
                <a:cs typeface="Calibri"/>
              </a:rPr>
              <a:t>t</a:t>
            </a:r>
            <a:endParaRPr sz="2000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  <p:sp>
        <p:nvSpPr>
          <p:cNvPr id="86" name="object 55"/>
          <p:cNvSpPr/>
          <p:nvPr/>
        </p:nvSpPr>
        <p:spPr>
          <a:xfrm>
            <a:off x="3790792" y="2633556"/>
            <a:ext cx="3200400" cy="94488"/>
          </a:xfrm>
          <a:custGeom>
            <a:avLst/>
            <a:gdLst/>
            <a:ahLst/>
            <a:cxnLst/>
            <a:rect l="l" t="t" r="r" b="b"/>
            <a:pathLst>
              <a:path w="1219200" h="76200">
                <a:moveTo>
                  <a:pt x="0" y="76200"/>
                </a:moveTo>
                <a:lnTo>
                  <a:pt x="1219200" y="76200"/>
                </a:lnTo>
                <a:lnTo>
                  <a:pt x="1219200" y="0"/>
                </a:lnTo>
                <a:lnTo>
                  <a:pt x="0" y="0"/>
                </a:lnTo>
                <a:lnTo>
                  <a:pt x="0" y="76200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cxnSp>
        <p:nvCxnSpPr>
          <p:cNvPr id="52" name="Straight Connector 51"/>
          <p:cNvCxnSpPr/>
          <p:nvPr/>
        </p:nvCxnSpPr>
        <p:spPr>
          <a:xfrm>
            <a:off x="1550378" y="1205940"/>
            <a:ext cx="0" cy="1371600"/>
          </a:xfrm>
          <a:prstGeom prst="line">
            <a:avLst/>
          </a:prstGeom>
          <a:ln w="38100" cmpd="sng">
            <a:solidFill>
              <a:srgbClr val="1F497D"/>
            </a:solidFill>
            <a:prstDash val="soli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>
            <a:off x="3451488" y="748740"/>
            <a:ext cx="0" cy="1828800"/>
          </a:xfrm>
          <a:prstGeom prst="line">
            <a:avLst/>
          </a:prstGeom>
          <a:ln w="38100" cmpd="sng">
            <a:solidFill>
              <a:srgbClr val="008000"/>
            </a:solidFill>
            <a:prstDash val="soli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>
            <a:off x="2174243" y="1663140"/>
            <a:ext cx="0" cy="914400"/>
          </a:xfrm>
          <a:prstGeom prst="line">
            <a:avLst/>
          </a:prstGeom>
          <a:ln w="38100" cmpd="sng">
            <a:solidFill>
              <a:schemeClr val="tx2"/>
            </a:solidFill>
            <a:prstDash val="soli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9" name="object 28"/>
          <p:cNvSpPr txBox="1"/>
          <p:nvPr/>
        </p:nvSpPr>
        <p:spPr>
          <a:xfrm>
            <a:off x="1914863" y="732805"/>
            <a:ext cx="2461809" cy="947346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76"/>
              </a:spcBef>
            </a:pPr>
            <a:r>
              <a:rPr lang="en-US" sz="2000" dirty="0" smtClean="0">
                <a:solidFill>
                  <a:srgbClr val="1F497D"/>
                </a:solidFill>
                <a:latin typeface="Calibri"/>
                <a:cs typeface="Calibri"/>
              </a:rPr>
              <a:t>GTO Cy1 </a:t>
            </a:r>
          </a:p>
          <a:p>
            <a:pPr>
              <a:spcBef>
                <a:spcPts val="76"/>
              </a:spcBef>
            </a:pPr>
            <a:r>
              <a:rPr lang="en-US" sz="2000" dirty="0" err="1">
                <a:solidFill>
                  <a:srgbClr val="1F497D"/>
                </a:solidFill>
                <a:latin typeface="Calibri"/>
                <a:cs typeface="Calibri"/>
              </a:rPr>
              <a:t>o</a:t>
            </a:r>
            <a:r>
              <a:rPr lang="en-US" sz="2000" dirty="0" err="1" smtClean="0">
                <a:solidFill>
                  <a:srgbClr val="1F497D"/>
                </a:solidFill>
                <a:latin typeface="Calibri"/>
                <a:cs typeface="Calibri"/>
              </a:rPr>
              <a:t>bs</a:t>
            </a:r>
            <a:r>
              <a:rPr lang="en-US" sz="2000" dirty="0" smtClean="0">
                <a:solidFill>
                  <a:srgbClr val="1F497D"/>
                </a:solidFill>
                <a:latin typeface="Calibri"/>
                <a:cs typeface="Calibri"/>
              </a:rPr>
              <a:t> release </a:t>
            </a:r>
          </a:p>
          <a:p>
            <a:pPr>
              <a:spcBef>
                <a:spcPts val="76"/>
              </a:spcBef>
            </a:pPr>
            <a:r>
              <a:rPr lang="en-US" sz="2000" dirty="0">
                <a:solidFill>
                  <a:srgbClr val="1F497D"/>
                </a:solidFill>
                <a:latin typeface="Calibri"/>
                <a:cs typeface="Calibri"/>
              </a:rPr>
              <a:t>b</a:t>
            </a:r>
            <a:r>
              <a:rPr lang="en-US" sz="2000" dirty="0" smtClean="0">
                <a:solidFill>
                  <a:srgbClr val="1F497D"/>
                </a:solidFill>
                <a:latin typeface="Calibri"/>
                <a:cs typeface="Calibri"/>
              </a:rPr>
              <a:t>y Jun15</a:t>
            </a:r>
            <a:endParaRPr lang="en-US" dirty="0" smtClean="0">
              <a:solidFill>
                <a:srgbClr val="1F497D"/>
              </a:solidFill>
              <a:latin typeface="Calibri"/>
              <a:cs typeface="Calibri"/>
            </a:endParaRPr>
          </a:p>
        </p:txBody>
      </p:sp>
      <p:sp>
        <p:nvSpPr>
          <p:cNvPr id="35" name="object 25"/>
          <p:cNvSpPr txBox="1"/>
          <p:nvPr/>
        </p:nvSpPr>
        <p:spPr>
          <a:xfrm>
            <a:off x="7814401" y="2803837"/>
            <a:ext cx="552853" cy="2037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algn="ctr">
              <a:lnSpc>
                <a:spcPts val="1535"/>
              </a:lnSpc>
              <a:spcBef>
                <a:spcPts val="76"/>
              </a:spcBef>
            </a:pPr>
            <a:r>
              <a:rPr lang="en-US" i="1" dirty="0" smtClean="0">
                <a:solidFill>
                  <a:srgbClr val="000000"/>
                </a:solidFill>
                <a:latin typeface="Calibri"/>
                <a:cs typeface="Calibri"/>
              </a:rPr>
              <a:t>2019</a:t>
            </a:r>
          </a:p>
          <a:p>
            <a:pPr marL="12700" algn="ctr">
              <a:lnSpc>
                <a:spcPts val="1535"/>
              </a:lnSpc>
              <a:spcBef>
                <a:spcPts val="76"/>
              </a:spcBef>
            </a:pPr>
            <a:endParaRPr sz="1600" dirty="0">
              <a:solidFill>
                <a:srgbClr val="FFFFFF"/>
              </a:solidFill>
              <a:latin typeface="Times New Roman"/>
              <a:cs typeface="Times New Roman"/>
            </a:endParaRPr>
          </a:p>
        </p:txBody>
      </p:sp>
      <p:cxnSp>
        <p:nvCxnSpPr>
          <p:cNvPr id="39" name="Straight Connector 38"/>
          <p:cNvCxnSpPr/>
          <p:nvPr/>
        </p:nvCxnSpPr>
        <p:spPr>
          <a:xfrm>
            <a:off x="6374603" y="819964"/>
            <a:ext cx="0" cy="1645920"/>
          </a:xfrm>
          <a:prstGeom prst="line">
            <a:avLst/>
          </a:prstGeom>
          <a:ln w="38100" cmpd="sng">
            <a:solidFill>
              <a:schemeClr val="tx1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8042221" y="819964"/>
            <a:ext cx="0" cy="1828800"/>
          </a:xfrm>
          <a:prstGeom prst="line">
            <a:avLst/>
          </a:prstGeom>
          <a:ln w="38100" cmpd="sng">
            <a:solidFill>
              <a:srgbClr val="000000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object 28"/>
          <p:cNvSpPr txBox="1"/>
          <p:nvPr/>
        </p:nvSpPr>
        <p:spPr>
          <a:xfrm>
            <a:off x="6403033" y="995389"/>
            <a:ext cx="2377440" cy="3867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76"/>
              </a:spcBef>
            </a:pPr>
            <a:r>
              <a:rPr lang="en-US" sz="1400" b="1" dirty="0" smtClean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sz="2000" dirty="0" smtClean="0">
                <a:solidFill>
                  <a:srgbClr val="000000"/>
                </a:solidFill>
                <a:latin typeface="Calibri"/>
                <a:cs typeface="Calibri"/>
              </a:rPr>
              <a:t>commissioning </a:t>
            </a:r>
          </a:p>
          <a:p>
            <a:pPr>
              <a:spcBef>
                <a:spcPts val="76"/>
              </a:spcBef>
            </a:pPr>
            <a:r>
              <a:rPr lang="en-US" sz="2000" dirty="0" smtClean="0">
                <a:solidFill>
                  <a:srgbClr val="000000"/>
                </a:solidFill>
                <a:latin typeface="Calibri"/>
                <a:cs typeface="Calibri"/>
              </a:rPr>
              <a:t>(6 </a:t>
            </a:r>
            <a:r>
              <a:rPr lang="en-US" sz="2000" dirty="0" err="1" smtClean="0">
                <a:solidFill>
                  <a:srgbClr val="000000"/>
                </a:solidFill>
                <a:latin typeface="Calibri"/>
                <a:cs typeface="Calibri"/>
              </a:rPr>
              <a:t>mo</a:t>
            </a:r>
            <a:r>
              <a:rPr lang="en-US" sz="2000" dirty="0" smtClean="0">
                <a:solidFill>
                  <a:srgbClr val="000000"/>
                </a:solidFill>
                <a:latin typeface="Calibri"/>
                <a:cs typeface="Calibri"/>
              </a:rPr>
              <a:t>)</a:t>
            </a:r>
            <a:endParaRPr lang="en-US" sz="2000" spc="4" dirty="0" smtClean="0">
              <a:solidFill>
                <a:srgbClr val="000000"/>
              </a:solidFill>
              <a:latin typeface="Calibri"/>
              <a:cs typeface="Calibri"/>
            </a:endParaRPr>
          </a:p>
        </p:txBody>
      </p:sp>
      <p:cxnSp>
        <p:nvCxnSpPr>
          <p:cNvPr id="42" name="Straight Connector 41"/>
          <p:cNvCxnSpPr/>
          <p:nvPr/>
        </p:nvCxnSpPr>
        <p:spPr>
          <a:xfrm rot="16200000" flipH="1">
            <a:off x="6751372" y="635469"/>
            <a:ext cx="0" cy="594360"/>
          </a:xfrm>
          <a:prstGeom prst="line">
            <a:avLst/>
          </a:prstGeom>
          <a:ln w="38100" cmpd="sng">
            <a:solidFill>
              <a:srgbClr val="000000"/>
            </a:solidFill>
            <a:prstDash val="soli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rot="16200000" flipH="1">
            <a:off x="8366088" y="1060264"/>
            <a:ext cx="0" cy="457200"/>
          </a:xfrm>
          <a:prstGeom prst="line">
            <a:avLst/>
          </a:prstGeom>
          <a:ln w="38100" cmpd="sng">
            <a:solidFill>
              <a:srgbClr val="008000"/>
            </a:solidFill>
            <a:prstDash val="soli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object 28"/>
          <p:cNvSpPr txBox="1"/>
          <p:nvPr/>
        </p:nvSpPr>
        <p:spPr>
          <a:xfrm>
            <a:off x="8115575" y="1348590"/>
            <a:ext cx="2770143" cy="595232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76"/>
              </a:spcBef>
            </a:pPr>
            <a:r>
              <a:rPr lang="en-US" sz="2000" dirty="0" smtClean="0">
                <a:solidFill>
                  <a:srgbClr val="000000"/>
                </a:solidFill>
                <a:latin typeface="Calibri"/>
                <a:cs typeface="Calibri"/>
              </a:rPr>
              <a:t>cycle 1</a:t>
            </a:r>
          </a:p>
          <a:p>
            <a:pPr>
              <a:spcBef>
                <a:spcPts val="76"/>
              </a:spcBef>
            </a:pPr>
            <a:r>
              <a:rPr lang="en-US" sz="2000" dirty="0" err="1" smtClean="0">
                <a:solidFill>
                  <a:srgbClr val="000000"/>
                </a:solidFill>
                <a:latin typeface="Calibri"/>
                <a:cs typeface="Calibri"/>
              </a:rPr>
              <a:t>Obs</a:t>
            </a:r>
            <a:endParaRPr lang="en-US" sz="2000" dirty="0" smtClean="0">
              <a:solidFill>
                <a:srgbClr val="000000"/>
              </a:solidFill>
              <a:latin typeface="Calibri"/>
              <a:cs typeface="Calibri"/>
            </a:endParaRPr>
          </a:p>
          <a:p>
            <a:pPr>
              <a:spcBef>
                <a:spcPts val="76"/>
              </a:spcBef>
            </a:pPr>
            <a:r>
              <a:rPr lang="en-US" sz="2000" dirty="0">
                <a:solidFill>
                  <a:srgbClr val="000000"/>
                </a:solidFill>
                <a:latin typeface="Calibri"/>
                <a:cs typeface="Calibri"/>
              </a:rPr>
              <a:t>b</a:t>
            </a:r>
            <a:r>
              <a:rPr lang="en-US" sz="2000" dirty="0" smtClean="0">
                <a:solidFill>
                  <a:srgbClr val="000000"/>
                </a:solidFill>
                <a:latin typeface="Calibri"/>
                <a:cs typeface="Calibri"/>
              </a:rPr>
              <a:t>egin</a:t>
            </a:r>
            <a:endParaRPr lang="en-US" sz="2000" dirty="0">
              <a:solidFill>
                <a:srgbClr val="000000"/>
              </a:solidFill>
              <a:latin typeface="Calibri"/>
              <a:cs typeface="Calibri"/>
            </a:endParaRPr>
          </a:p>
          <a:p>
            <a:pPr>
              <a:spcBef>
                <a:spcPts val="76"/>
              </a:spcBef>
            </a:pPr>
            <a:r>
              <a:rPr lang="en-US" sz="2000" dirty="0" smtClean="0">
                <a:solidFill>
                  <a:srgbClr val="000000"/>
                </a:solidFill>
                <a:latin typeface="Calibri"/>
                <a:cs typeface="Calibri"/>
              </a:rPr>
              <a:t>Apr </a:t>
            </a:r>
          </a:p>
        </p:txBody>
      </p:sp>
      <p:cxnSp>
        <p:nvCxnSpPr>
          <p:cNvPr id="45" name="Straight Connector 44"/>
          <p:cNvCxnSpPr/>
          <p:nvPr/>
        </p:nvCxnSpPr>
        <p:spPr>
          <a:xfrm rot="16200000" flipH="1">
            <a:off x="8366088" y="895485"/>
            <a:ext cx="0" cy="457200"/>
          </a:xfrm>
          <a:prstGeom prst="line">
            <a:avLst/>
          </a:prstGeom>
          <a:ln w="38100" cmpd="sng">
            <a:solidFill>
              <a:schemeClr val="tx2"/>
            </a:solidFill>
            <a:prstDash val="soli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object 55"/>
          <p:cNvSpPr/>
          <p:nvPr/>
        </p:nvSpPr>
        <p:spPr>
          <a:xfrm>
            <a:off x="6995654" y="2633556"/>
            <a:ext cx="1371600" cy="94488"/>
          </a:xfrm>
          <a:custGeom>
            <a:avLst/>
            <a:gdLst/>
            <a:ahLst/>
            <a:cxnLst/>
            <a:rect l="l" t="t" r="r" b="b"/>
            <a:pathLst>
              <a:path w="1219200" h="76200">
                <a:moveTo>
                  <a:pt x="0" y="76200"/>
                </a:moveTo>
                <a:lnTo>
                  <a:pt x="1219200" y="76200"/>
                </a:lnTo>
                <a:lnTo>
                  <a:pt x="1219200" y="0"/>
                </a:lnTo>
                <a:lnTo>
                  <a:pt x="0" y="0"/>
                </a:lnTo>
                <a:lnTo>
                  <a:pt x="0" y="76200"/>
                </a:lnTo>
                <a:close/>
              </a:path>
            </a:pathLst>
          </a:custGeom>
          <a:solidFill>
            <a:srgbClr val="7F7F7F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cxnSp>
        <p:nvCxnSpPr>
          <p:cNvPr id="31" name="Straight Connector 30"/>
          <p:cNvCxnSpPr/>
          <p:nvPr/>
        </p:nvCxnSpPr>
        <p:spPr>
          <a:xfrm flipV="1">
            <a:off x="2891713" y="2790764"/>
            <a:ext cx="0" cy="914400"/>
          </a:xfrm>
          <a:prstGeom prst="line">
            <a:avLst/>
          </a:prstGeom>
          <a:ln w="38100" cmpd="sng">
            <a:solidFill>
              <a:srgbClr val="C70995"/>
            </a:solidFill>
            <a:prstDash val="soli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object 28"/>
          <p:cNvSpPr txBox="1"/>
          <p:nvPr/>
        </p:nvSpPr>
        <p:spPr>
          <a:xfrm>
            <a:off x="1994058" y="3664190"/>
            <a:ext cx="1138290" cy="1052704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>
            <a:noAutofit/>
          </a:bodyPr>
          <a:lstStyle/>
          <a:p>
            <a:pPr algn="r">
              <a:spcBef>
                <a:spcPts val="76"/>
              </a:spcBef>
            </a:pPr>
            <a:r>
              <a:rPr lang="en-US" sz="2000" dirty="0" smtClean="0">
                <a:solidFill>
                  <a:srgbClr val="C70995"/>
                </a:solidFill>
                <a:latin typeface="Calibri"/>
                <a:cs typeface="Calibri"/>
              </a:rPr>
              <a:t>DD-ERS</a:t>
            </a:r>
          </a:p>
          <a:p>
            <a:pPr algn="r">
              <a:spcBef>
                <a:spcPts val="76"/>
              </a:spcBef>
            </a:pPr>
            <a:r>
              <a:rPr lang="en-US" sz="2000" dirty="0" smtClean="0">
                <a:solidFill>
                  <a:srgbClr val="C70995"/>
                </a:solidFill>
                <a:latin typeface="Calibri"/>
                <a:cs typeface="Calibri"/>
              </a:rPr>
              <a:t>props due Aug18</a:t>
            </a:r>
            <a:endParaRPr lang="en-US" dirty="0" smtClean="0">
              <a:solidFill>
                <a:srgbClr val="C70995"/>
              </a:solidFill>
              <a:latin typeface="Calibri"/>
              <a:cs typeface="Calibri"/>
            </a:endParaRPr>
          </a:p>
        </p:txBody>
      </p:sp>
      <p:cxnSp>
        <p:nvCxnSpPr>
          <p:cNvPr id="33" name="Straight Connector 32"/>
          <p:cNvCxnSpPr/>
          <p:nvPr/>
        </p:nvCxnSpPr>
        <p:spPr>
          <a:xfrm flipV="1">
            <a:off x="3249602" y="2790764"/>
            <a:ext cx="0" cy="914400"/>
          </a:xfrm>
          <a:prstGeom prst="line">
            <a:avLst/>
          </a:prstGeom>
          <a:ln w="38100" cmpd="sng">
            <a:solidFill>
              <a:srgbClr val="C70995"/>
            </a:solidFill>
            <a:prstDash val="soli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object 28"/>
          <p:cNvSpPr txBox="1"/>
          <p:nvPr/>
        </p:nvSpPr>
        <p:spPr>
          <a:xfrm>
            <a:off x="3325386" y="3051810"/>
            <a:ext cx="1547977" cy="1046827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76"/>
              </a:spcBef>
            </a:pPr>
            <a:r>
              <a:rPr lang="en-US" sz="2000" dirty="0" smtClean="0">
                <a:solidFill>
                  <a:srgbClr val="C70995"/>
                </a:solidFill>
                <a:latin typeface="Calibri"/>
                <a:cs typeface="Calibri"/>
              </a:rPr>
              <a:t>DD-ERS </a:t>
            </a:r>
          </a:p>
          <a:p>
            <a:pPr>
              <a:spcBef>
                <a:spcPts val="76"/>
              </a:spcBef>
            </a:pPr>
            <a:r>
              <a:rPr lang="en-US" sz="2000" dirty="0" smtClean="0">
                <a:solidFill>
                  <a:srgbClr val="C70995"/>
                </a:solidFill>
                <a:latin typeface="Calibri"/>
                <a:cs typeface="Calibri"/>
              </a:rPr>
              <a:t>TAC Oct</a:t>
            </a:r>
            <a:endParaRPr lang="en-US" dirty="0" smtClean="0">
              <a:solidFill>
                <a:srgbClr val="C70995"/>
              </a:solidFill>
              <a:latin typeface="Calibri"/>
              <a:cs typeface="Calibri"/>
            </a:endParaRPr>
          </a:p>
        </p:txBody>
      </p:sp>
      <p:cxnSp>
        <p:nvCxnSpPr>
          <p:cNvPr id="37" name="Straight Connector 36"/>
          <p:cNvCxnSpPr/>
          <p:nvPr/>
        </p:nvCxnSpPr>
        <p:spPr>
          <a:xfrm flipV="1">
            <a:off x="1108258" y="2790764"/>
            <a:ext cx="0" cy="2743200"/>
          </a:xfrm>
          <a:prstGeom prst="line">
            <a:avLst/>
          </a:prstGeom>
          <a:ln w="38100" cmpd="sng">
            <a:solidFill>
              <a:srgbClr val="C70995"/>
            </a:solidFill>
            <a:prstDash val="soli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object 28"/>
          <p:cNvSpPr txBox="1"/>
          <p:nvPr/>
        </p:nvSpPr>
        <p:spPr>
          <a:xfrm>
            <a:off x="428230" y="5523184"/>
            <a:ext cx="1547977" cy="1046827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76"/>
              </a:spcBef>
            </a:pPr>
            <a:r>
              <a:rPr lang="en-US" sz="2000" dirty="0" smtClean="0">
                <a:solidFill>
                  <a:srgbClr val="C70995"/>
                </a:solidFill>
                <a:latin typeface="Calibri"/>
                <a:cs typeface="Calibri"/>
              </a:rPr>
              <a:t>DD-ERS Notices </a:t>
            </a:r>
          </a:p>
          <a:p>
            <a:pPr>
              <a:spcBef>
                <a:spcPts val="76"/>
              </a:spcBef>
            </a:pPr>
            <a:r>
              <a:rPr lang="en-US" sz="2000" dirty="0">
                <a:solidFill>
                  <a:srgbClr val="C70995"/>
                </a:solidFill>
                <a:latin typeface="Calibri"/>
                <a:cs typeface="Calibri"/>
              </a:rPr>
              <a:t>o</a:t>
            </a:r>
            <a:r>
              <a:rPr lang="en-US" sz="2000" dirty="0" smtClean="0">
                <a:solidFill>
                  <a:srgbClr val="C70995"/>
                </a:solidFill>
                <a:latin typeface="Calibri"/>
                <a:cs typeface="Calibri"/>
              </a:rPr>
              <a:t>f Intent </a:t>
            </a:r>
          </a:p>
          <a:p>
            <a:pPr>
              <a:spcBef>
                <a:spcPts val="76"/>
              </a:spcBef>
            </a:pPr>
            <a:r>
              <a:rPr lang="en-US" sz="2000" dirty="0" smtClean="0">
                <a:solidFill>
                  <a:srgbClr val="C70995"/>
                </a:solidFill>
                <a:latin typeface="Calibri"/>
                <a:cs typeface="Calibri"/>
              </a:rPr>
              <a:t>due Mar03</a:t>
            </a:r>
            <a:endParaRPr lang="en-US" dirty="0" smtClean="0">
              <a:solidFill>
                <a:srgbClr val="C70995"/>
              </a:solidFill>
              <a:latin typeface="Calibri"/>
              <a:cs typeface="Calibri"/>
            </a:endParaRPr>
          </a:p>
        </p:txBody>
      </p:sp>
      <p:cxnSp>
        <p:nvCxnSpPr>
          <p:cNvPr id="46" name="Straight Connector 45"/>
          <p:cNvCxnSpPr/>
          <p:nvPr/>
        </p:nvCxnSpPr>
        <p:spPr>
          <a:xfrm flipV="1">
            <a:off x="1811295" y="2790764"/>
            <a:ext cx="0" cy="1828800"/>
          </a:xfrm>
          <a:prstGeom prst="line">
            <a:avLst/>
          </a:prstGeom>
          <a:ln w="38100" cmpd="sng">
            <a:solidFill>
              <a:srgbClr val="C70995"/>
            </a:solidFill>
            <a:prstDash val="soli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object 28"/>
          <p:cNvSpPr txBox="1"/>
          <p:nvPr/>
        </p:nvSpPr>
        <p:spPr>
          <a:xfrm>
            <a:off x="962525" y="4647565"/>
            <a:ext cx="1720435" cy="9559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>
            <a:noAutofit/>
          </a:bodyPr>
          <a:lstStyle/>
          <a:p>
            <a:pPr algn="ctr">
              <a:spcBef>
                <a:spcPts val="76"/>
              </a:spcBef>
            </a:pPr>
            <a:r>
              <a:rPr lang="en-US" sz="2000" dirty="0" smtClean="0">
                <a:solidFill>
                  <a:srgbClr val="C70995"/>
                </a:solidFill>
                <a:latin typeface="Calibri"/>
                <a:cs typeface="Calibri"/>
              </a:rPr>
              <a:t>DD-ERS final </a:t>
            </a:r>
          </a:p>
          <a:p>
            <a:pPr algn="ctr">
              <a:spcBef>
                <a:spcPts val="76"/>
              </a:spcBef>
            </a:pPr>
            <a:r>
              <a:rPr lang="en-US" sz="2000" dirty="0" smtClean="0">
                <a:solidFill>
                  <a:srgbClr val="C70995"/>
                </a:solidFill>
                <a:latin typeface="Calibri"/>
                <a:cs typeface="Calibri"/>
              </a:rPr>
              <a:t>CP release </a:t>
            </a:r>
            <a:endParaRPr lang="en-US" sz="2000" dirty="0">
              <a:solidFill>
                <a:srgbClr val="C70995"/>
              </a:solidFill>
              <a:latin typeface="Calibri"/>
              <a:cs typeface="Calibri"/>
            </a:endParaRPr>
          </a:p>
          <a:p>
            <a:pPr algn="ctr">
              <a:spcBef>
                <a:spcPts val="76"/>
              </a:spcBef>
            </a:pPr>
            <a:r>
              <a:rPr lang="en-US" sz="2000" dirty="0" smtClean="0">
                <a:solidFill>
                  <a:srgbClr val="C70995"/>
                </a:solidFill>
                <a:latin typeface="Calibri"/>
                <a:cs typeface="Calibri"/>
              </a:rPr>
              <a:t>May19</a:t>
            </a:r>
            <a:endParaRPr lang="en-US" dirty="0" smtClean="0">
              <a:solidFill>
                <a:srgbClr val="C70995"/>
              </a:solidFill>
              <a:latin typeface="Calibri"/>
              <a:cs typeface="Calibri"/>
            </a:endParaRPr>
          </a:p>
        </p:txBody>
      </p:sp>
      <p:cxnSp>
        <p:nvCxnSpPr>
          <p:cNvPr id="48" name="Straight Connector 47"/>
          <p:cNvCxnSpPr/>
          <p:nvPr/>
        </p:nvCxnSpPr>
        <p:spPr>
          <a:xfrm rot="16200000" flipH="1">
            <a:off x="8361708" y="734285"/>
            <a:ext cx="0" cy="457200"/>
          </a:xfrm>
          <a:prstGeom prst="line">
            <a:avLst/>
          </a:prstGeom>
          <a:ln w="38100" cmpd="sng">
            <a:solidFill>
              <a:srgbClr val="C70995"/>
            </a:solidFill>
            <a:prstDash val="soli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574043" y="748740"/>
            <a:ext cx="0" cy="1828800"/>
          </a:xfrm>
          <a:prstGeom prst="line">
            <a:avLst/>
          </a:prstGeom>
          <a:ln w="38100" cmpd="sng">
            <a:solidFill>
              <a:srgbClr val="1F497D"/>
            </a:solidFill>
            <a:prstDash val="soli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object 28"/>
          <p:cNvSpPr txBox="1"/>
          <p:nvPr/>
        </p:nvSpPr>
        <p:spPr>
          <a:xfrm>
            <a:off x="123478" y="1053508"/>
            <a:ext cx="1313721" cy="1046827"/>
          </a:xfrm>
          <a:prstGeom prst="rect">
            <a:avLst/>
          </a:prstGeom>
          <a:solidFill>
            <a:schemeClr val="bg1">
              <a:alpha val="77000"/>
            </a:schemeClr>
          </a:solidFill>
          <a:ln>
            <a:noFill/>
          </a:ln>
        </p:spPr>
        <p:txBody>
          <a:bodyPr wrap="square" lIns="0" tIns="0" rIns="0" bIns="0" rtlCol="0">
            <a:noAutofit/>
          </a:bodyPr>
          <a:lstStyle/>
          <a:p>
            <a:pPr algn="r">
              <a:spcBef>
                <a:spcPts val="76"/>
              </a:spcBef>
            </a:pPr>
            <a:r>
              <a:rPr lang="en-US" sz="2000" dirty="0" smtClean="0">
                <a:solidFill>
                  <a:srgbClr val="1F497D"/>
                </a:solidFill>
                <a:latin typeface="Calibri"/>
                <a:cs typeface="Calibri"/>
              </a:rPr>
              <a:t>GTO </a:t>
            </a:r>
            <a:r>
              <a:rPr lang="en-US" sz="2000" dirty="0">
                <a:solidFill>
                  <a:srgbClr val="1F497D"/>
                </a:solidFill>
                <a:latin typeface="Calibri"/>
                <a:cs typeface="Calibri"/>
              </a:rPr>
              <a:t> </a:t>
            </a:r>
            <a:endParaRPr lang="en-US" sz="2000" dirty="0" smtClean="0">
              <a:solidFill>
                <a:srgbClr val="1F497D"/>
              </a:solidFill>
              <a:latin typeface="Calibri"/>
              <a:cs typeface="Calibri"/>
            </a:endParaRPr>
          </a:p>
          <a:p>
            <a:pPr algn="r">
              <a:spcBef>
                <a:spcPts val="76"/>
              </a:spcBef>
            </a:pPr>
            <a:r>
              <a:rPr lang="en-US" sz="2000" dirty="0">
                <a:solidFill>
                  <a:srgbClr val="1F497D"/>
                </a:solidFill>
                <a:latin typeface="Calibri"/>
                <a:cs typeface="Calibri"/>
              </a:rPr>
              <a:t>p</a:t>
            </a:r>
            <a:r>
              <a:rPr lang="en-US" sz="2000" dirty="0" smtClean="0">
                <a:solidFill>
                  <a:srgbClr val="1F497D"/>
                </a:solidFill>
                <a:latin typeface="Calibri"/>
                <a:cs typeface="Calibri"/>
              </a:rPr>
              <a:t>rops due  </a:t>
            </a:r>
          </a:p>
          <a:p>
            <a:pPr algn="r">
              <a:spcBef>
                <a:spcPts val="76"/>
              </a:spcBef>
            </a:pPr>
            <a:r>
              <a:rPr lang="en-US" sz="2000" dirty="0" smtClean="0">
                <a:solidFill>
                  <a:srgbClr val="1F497D"/>
                </a:solidFill>
                <a:latin typeface="Calibri"/>
                <a:cs typeface="Calibri"/>
              </a:rPr>
              <a:t>Apr01</a:t>
            </a:r>
            <a:endParaRPr lang="en-US" dirty="0" smtClean="0">
              <a:solidFill>
                <a:srgbClr val="1F497D"/>
              </a:solidFill>
              <a:latin typeface="Calibri"/>
              <a:cs typeface="Calibri"/>
            </a:endParaRPr>
          </a:p>
        </p:txBody>
      </p:sp>
      <p:sp>
        <p:nvSpPr>
          <p:cNvPr id="50" name="object 28"/>
          <p:cNvSpPr txBox="1"/>
          <p:nvPr/>
        </p:nvSpPr>
        <p:spPr>
          <a:xfrm>
            <a:off x="170038" y="112166"/>
            <a:ext cx="1744825" cy="88322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76"/>
              </a:spcBef>
            </a:pPr>
            <a:r>
              <a:rPr lang="en-US" sz="2000" dirty="0" smtClean="0">
                <a:solidFill>
                  <a:srgbClr val="1F497D"/>
                </a:solidFill>
                <a:latin typeface="Calibri"/>
                <a:cs typeface="Calibri"/>
              </a:rPr>
              <a:t>GTO CP release</a:t>
            </a:r>
          </a:p>
          <a:p>
            <a:pPr>
              <a:spcBef>
                <a:spcPts val="76"/>
              </a:spcBef>
            </a:pPr>
            <a:r>
              <a:rPr lang="en-US" sz="2000" dirty="0" smtClean="0">
                <a:solidFill>
                  <a:srgbClr val="1F497D"/>
                </a:solidFill>
                <a:latin typeface="Calibri"/>
                <a:cs typeface="Calibri"/>
              </a:rPr>
              <a:t>Jan06</a:t>
            </a:r>
          </a:p>
        </p:txBody>
      </p:sp>
      <p:cxnSp>
        <p:nvCxnSpPr>
          <p:cNvPr id="51" name="Straight Connector 50"/>
          <p:cNvCxnSpPr/>
          <p:nvPr/>
        </p:nvCxnSpPr>
        <p:spPr>
          <a:xfrm flipV="1">
            <a:off x="574043" y="2790764"/>
            <a:ext cx="0" cy="914400"/>
          </a:xfrm>
          <a:prstGeom prst="line">
            <a:avLst/>
          </a:prstGeom>
          <a:ln w="38100" cmpd="sng">
            <a:solidFill>
              <a:srgbClr val="C70995"/>
            </a:solidFill>
            <a:prstDash val="soli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object 28"/>
          <p:cNvSpPr txBox="1"/>
          <p:nvPr/>
        </p:nvSpPr>
        <p:spPr>
          <a:xfrm>
            <a:off x="81268" y="3749147"/>
            <a:ext cx="1107406" cy="1313919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76"/>
              </a:spcBef>
            </a:pPr>
            <a:r>
              <a:rPr lang="en-US" sz="2000" dirty="0" smtClean="0">
                <a:solidFill>
                  <a:srgbClr val="C70995"/>
                </a:solidFill>
                <a:latin typeface="Calibri"/>
                <a:cs typeface="Calibri"/>
              </a:rPr>
              <a:t>DD-ERS initial CP release </a:t>
            </a:r>
          </a:p>
          <a:p>
            <a:pPr>
              <a:spcBef>
                <a:spcPts val="76"/>
              </a:spcBef>
            </a:pPr>
            <a:r>
              <a:rPr lang="en-US" sz="2000" dirty="0" smtClean="0">
                <a:solidFill>
                  <a:srgbClr val="C70995"/>
                </a:solidFill>
                <a:latin typeface="Calibri"/>
                <a:cs typeface="Calibri"/>
              </a:rPr>
              <a:t>Jan06</a:t>
            </a:r>
            <a:endParaRPr lang="en-US" dirty="0" smtClean="0">
              <a:solidFill>
                <a:srgbClr val="C70995"/>
              </a:solidFill>
              <a:latin typeface="Calibri"/>
              <a:cs typeface="Calibri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4896173" y="5795530"/>
            <a:ext cx="40462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i="1" dirty="0" smtClean="0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Helvetica"/>
                <a:cs typeface="Helvetica"/>
              </a:rPr>
              <a:t>JWST Science Timeline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6409565" y="6273927"/>
            <a:ext cx="2018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 smtClean="0">
                <a:solidFill>
                  <a:srgbClr val="000000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Helvetica"/>
                <a:cs typeface="Helvetica"/>
              </a:rPr>
              <a:t>September2016   </a:t>
            </a:r>
          </a:p>
        </p:txBody>
      </p:sp>
      <p:sp>
        <p:nvSpPr>
          <p:cNvPr id="57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ESAC September 26 2016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9482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auto">
          <a:xfrm>
            <a:off x="4077116" y="1868163"/>
            <a:ext cx="4915881" cy="4572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>
              <a:buFontTx/>
              <a:buNone/>
              <a:defRPr/>
            </a:pPr>
            <a:r>
              <a:rPr lang="en-US" sz="1800" i="1" dirty="0" smtClean="0">
                <a:latin typeface="Calibri"/>
                <a:ea typeface="+mn-ea"/>
              </a:rPr>
              <a:t>Represents the </a:t>
            </a:r>
            <a:r>
              <a:rPr lang="en-US" i="1" dirty="0" smtClean="0">
                <a:latin typeface="Calibri"/>
              </a:rPr>
              <a:t>Scientific </a:t>
            </a:r>
            <a:r>
              <a:rPr lang="en-US" sz="1800" i="1" dirty="0" smtClean="0">
                <a:latin typeface="Calibri"/>
                <a:ea typeface="+mn-ea"/>
              </a:rPr>
              <a:t>Community</a:t>
            </a:r>
            <a:endParaRPr lang="en-US" sz="1800" i="1" dirty="0">
              <a:latin typeface="Calibri"/>
              <a:ea typeface="+mn-ea"/>
            </a:endParaRPr>
          </a:p>
        </p:txBody>
      </p:sp>
      <p:sp>
        <p:nvSpPr>
          <p:cNvPr id="32" name="Rectangle 31"/>
          <p:cNvSpPr/>
          <p:nvPr/>
        </p:nvSpPr>
        <p:spPr bwMode="auto">
          <a:xfrm>
            <a:off x="4060338" y="1359016"/>
            <a:ext cx="4932659" cy="429377"/>
          </a:xfrm>
          <a:prstGeom prst="rect">
            <a:avLst/>
          </a:prstGeom>
          <a:solidFill>
            <a:schemeClr val="accent1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>
              <a:buFontTx/>
              <a:buNone/>
              <a:defRPr/>
            </a:pPr>
            <a:r>
              <a:rPr lang="en-US" dirty="0" smtClean="0">
                <a:solidFill>
                  <a:srgbClr val="FFFFFF"/>
                </a:solidFill>
                <a:latin typeface="Calibri"/>
              </a:rPr>
              <a:t>JSTAC: </a:t>
            </a:r>
            <a:r>
              <a:rPr lang="en-US" i="1" dirty="0" smtClean="0">
                <a:solidFill>
                  <a:srgbClr val="FFFFFF"/>
                </a:solidFill>
                <a:latin typeface="Calibri"/>
              </a:rPr>
              <a:t>advisory to </a:t>
            </a:r>
            <a:r>
              <a:rPr lang="en-US" i="1" dirty="0" err="1" smtClean="0">
                <a:solidFill>
                  <a:srgbClr val="FFFFFF"/>
                </a:solidFill>
                <a:latin typeface="Calibri"/>
              </a:rPr>
              <a:t>STScI</a:t>
            </a:r>
            <a:r>
              <a:rPr lang="en-US" i="1" dirty="0" smtClean="0">
                <a:solidFill>
                  <a:srgbClr val="FFFFFF"/>
                </a:solidFill>
                <a:latin typeface="Calibri"/>
              </a:rPr>
              <a:t> Director</a:t>
            </a:r>
          </a:p>
        </p:txBody>
      </p:sp>
      <p:sp>
        <p:nvSpPr>
          <p:cNvPr id="30" name="Rectangle 29"/>
          <p:cNvSpPr/>
          <p:nvPr/>
        </p:nvSpPr>
        <p:spPr>
          <a:xfrm>
            <a:off x="4074271" y="5763216"/>
            <a:ext cx="507977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76"/>
              </a:spcBef>
            </a:pPr>
            <a:r>
              <a:rPr lang="en-US" sz="2000" i="1" dirty="0" smtClean="0">
                <a:solidFill>
                  <a:schemeClr val="bg1"/>
                </a:solidFill>
                <a:cs typeface="Calibri"/>
              </a:rPr>
              <a:t>http</a:t>
            </a:r>
            <a:r>
              <a:rPr lang="en-US" sz="2000" i="1" dirty="0">
                <a:solidFill>
                  <a:schemeClr val="bg1"/>
                </a:solidFill>
                <a:cs typeface="Calibri"/>
              </a:rPr>
              <a:t>://</a:t>
            </a:r>
            <a:r>
              <a:rPr lang="en-US" sz="2000" i="1" dirty="0" err="1">
                <a:solidFill>
                  <a:schemeClr val="bg1"/>
                </a:solidFill>
                <a:cs typeface="Calibri"/>
              </a:rPr>
              <a:t>www.stsci.edu</a:t>
            </a:r>
            <a:r>
              <a:rPr lang="en-US" sz="2000" i="1" dirty="0">
                <a:solidFill>
                  <a:schemeClr val="bg1"/>
                </a:solidFill>
                <a:cs typeface="Calibri"/>
              </a:rPr>
              <a:t>/</a:t>
            </a:r>
            <a:r>
              <a:rPr lang="en-US" sz="2000" i="1" dirty="0" err="1">
                <a:solidFill>
                  <a:schemeClr val="bg1"/>
                </a:solidFill>
                <a:cs typeface="Calibri"/>
              </a:rPr>
              <a:t>jwst</a:t>
            </a:r>
            <a:r>
              <a:rPr lang="en-US" sz="2000" i="1" dirty="0">
                <a:solidFill>
                  <a:schemeClr val="bg1"/>
                </a:solidFill>
                <a:cs typeface="Calibri"/>
              </a:rPr>
              <a:t>/advisory-committee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21733" y="942781"/>
            <a:ext cx="4385734" cy="2940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76"/>
              </a:spcBef>
            </a:pPr>
            <a:r>
              <a:rPr lang="en-US" sz="2000" i="1" dirty="0" smtClean="0">
                <a:solidFill>
                  <a:schemeClr val="tx2">
                    <a:lumMod val="40000"/>
                    <a:lumOff val="60000"/>
                  </a:schemeClr>
                </a:solidFill>
                <a:cs typeface="Calibri"/>
              </a:rPr>
              <a:t>Roberto Abraham (Toronto)  </a:t>
            </a:r>
          </a:p>
          <a:p>
            <a:pPr>
              <a:spcBef>
                <a:spcPts val="76"/>
              </a:spcBef>
            </a:pPr>
            <a:r>
              <a:rPr lang="en-US" sz="2000" i="1" dirty="0" err="1" smtClean="0">
                <a:solidFill>
                  <a:schemeClr val="tx2">
                    <a:lumMod val="40000"/>
                    <a:lumOff val="60000"/>
                  </a:schemeClr>
                </a:solidFill>
                <a:cs typeface="Calibri"/>
              </a:rPr>
              <a:t>Neta</a:t>
            </a:r>
            <a:r>
              <a:rPr lang="en-US" sz="2000" i="1" dirty="0" smtClean="0">
                <a:solidFill>
                  <a:schemeClr val="tx2">
                    <a:lumMod val="40000"/>
                    <a:lumOff val="60000"/>
                  </a:schemeClr>
                </a:solidFill>
                <a:cs typeface="Calibri"/>
              </a:rPr>
              <a:t> </a:t>
            </a:r>
            <a:r>
              <a:rPr lang="en-US" sz="2000" i="1" dirty="0" err="1" smtClean="0">
                <a:solidFill>
                  <a:schemeClr val="tx2">
                    <a:lumMod val="40000"/>
                    <a:lumOff val="60000"/>
                  </a:schemeClr>
                </a:solidFill>
                <a:cs typeface="Calibri"/>
              </a:rPr>
              <a:t>Bahcall</a:t>
            </a:r>
            <a:r>
              <a:rPr lang="en-US" sz="2000" i="1" dirty="0" smtClean="0">
                <a:solidFill>
                  <a:schemeClr val="tx2">
                    <a:lumMod val="40000"/>
                    <a:lumOff val="60000"/>
                  </a:schemeClr>
                </a:solidFill>
                <a:cs typeface="Calibri"/>
              </a:rPr>
              <a:t> (Princeton)</a:t>
            </a:r>
          </a:p>
          <a:p>
            <a:pPr>
              <a:spcBef>
                <a:spcPts val="76"/>
              </a:spcBef>
            </a:pPr>
            <a:r>
              <a:rPr lang="en-US" sz="2000" i="1" dirty="0" err="1" smtClean="0">
                <a:solidFill>
                  <a:schemeClr val="tx2">
                    <a:lumMod val="40000"/>
                    <a:lumOff val="60000"/>
                  </a:schemeClr>
                </a:solidFill>
                <a:cs typeface="Calibri"/>
              </a:rPr>
              <a:t>Stefi</a:t>
            </a:r>
            <a:r>
              <a:rPr lang="en-US" sz="2000" i="1" dirty="0" smtClean="0">
                <a:solidFill>
                  <a:schemeClr val="tx2">
                    <a:lumMod val="40000"/>
                    <a:lumOff val="60000"/>
                  </a:schemeClr>
                </a:solidFill>
                <a:cs typeface="Calibri"/>
              </a:rPr>
              <a:t> Baum (Rochester)</a:t>
            </a:r>
          </a:p>
          <a:p>
            <a:pPr>
              <a:spcBef>
                <a:spcPts val="76"/>
              </a:spcBef>
            </a:pPr>
            <a:r>
              <a:rPr lang="en-US" sz="2000" i="1" dirty="0" smtClean="0">
                <a:solidFill>
                  <a:schemeClr val="tx2">
                    <a:lumMod val="40000"/>
                    <a:lumOff val="60000"/>
                  </a:schemeClr>
                </a:solidFill>
                <a:cs typeface="Calibri"/>
              </a:rPr>
              <a:t>Roger </a:t>
            </a:r>
            <a:r>
              <a:rPr lang="en-US" sz="2000" i="1" dirty="0" err="1" smtClean="0">
                <a:solidFill>
                  <a:schemeClr val="tx2">
                    <a:lumMod val="40000"/>
                    <a:lumOff val="60000"/>
                  </a:schemeClr>
                </a:solidFill>
                <a:cs typeface="Calibri"/>
              </a:rPr>
              <a:t>Brissenden</a:t>
            </a:r>
            <a:r>
              <a:rPr lang="en-US" sz="2000" i="1" dirty="0" smtClean="0">
                <a:solidFill>
                  <a:schemeClr val="tx2">
                    <a:lumMod val="40000"/>
                    <a:lumOff val="60000"/>
                  </a:schemeClr>
                </a:solidFill>
                <a:cs typeface="Calibri"/>
              </a:rPr>
              <a:t> (Chandra/SAO)</a:t>
            </a:r>
          </a:p>
          <a:p>
            <a:pPr>
              <a:spcBef>
                <a:spcPts val="76"/>
              </a:spcBef>
            </a:pPr>
            <a:r>
              <a:rPr lang="en-US" sz="2000" i="1" dirty="0" err="1" smtClean="0">
                <a:solidFill>
                  <a:schemeClr val="tx2">
                    <a:lumMod val="40000"/>
                    <a:lumOff val="60000"/>
                  </a:schemeClr>
                </a:solidFill>
                <a:cs typeface="Calibri"/>
              </a:rPr>
              <a:t>Hashima</a:t>
            </a:r>
            <a:r>
              <a:rPr lang="en-US" sz="2000" i="1" dirty="0" smtClean="0">
                <a:solidFill>
                  <a:schemeClr val="tx2">
                    <a:lumMod val="40000"/>
                    <a:lumOff val="60000"/>
                  </a:schemeClr>
                </a:solidFill>
                <a:cs typeface="Calibri"/>
              </a:rPr>
              <a:t> </a:t>
            </a:r>
            <a:r>
              <a:rPr lang="en-US" sz="2000" i="1" dirty="0" err="1" smtClean="0">
                <a:solidFill>
                  <a:schemeClr val="tx2">
                    <a:lumMod val="40000"/>
                    <a:lumOff val="60000"/>
                  </a:schemeClr>
                </a:solidFill>
                <a:cs typeface="Calibri"/>
              </a:rPr>
              <a:t>Hasan</a:t>
            </a:r>
            <a:r>
              <a:rPr lang="en-US" sz="2000" i="1" dirty="0" smtClean="0">
                <a:solidFill>
                  <a:schemeClr val="tx2">
                    <a:lumMod val="40000"/>
                    <a:lumOff val="60000"/>
                  </a:schemeClr>
                </a:solidFill>
                <a:cs typeface="Calibri"/>
              </a:rPr>
              <a:t> (NASA, ex-officio)</a:t>
            </a:r>
          </a:p>
          <a:p>
            <a:pPr>
              <a:spcBef>
                <a:spcPts val="76"/>
              </a:spcBef>
            </a:pPr>
            <a:r>
              <a:rPr lang="en-US" sz="2000" i="1" dirty="0" smtClean="0">
                <a:solidFill>
                  <a:schemeClr val="tx2">
                    <a:lumMod val="40000"/>
                    <a:lumOff val="60000"/>
                  </a:schemeClr>
                </a:solidFill>
                <a:cs typeface="Calibri"/>
              </a:rPr>
              <a:t>Tim Heckman (Johns Hopkins)</a:t>
            </a:r>
          </a:p>
          <a:p>
            <a:pPr>
              <a:spcBef>
                <a:spcPts val="76"/>
              </a:spcBef>
            </a:pPr>
            <a:r>
              <a:rPr lang="en-US" sz="2000" i="1" dirty="0" smtClean="0">
                <a:solidFill>
                  <a:srgbClr val="FFFF00"/>
                </a:solidFill>
                <a:cs typeface="Calibri"/>
              </a:rPr>
              <a:t>Garth Illingworth (Santa Cruz, Chair)</a:t>
            </a:r>
          </a:p>
          <a:p>
            <a:pPr>
              <a:spcBef>
                <a:spcPts val="76"/>
              </a:spcBef>
            </a:pPr>
            <a:r>
              <a:rPr lang="en-US" sz="2000" i="1" dirty="0" smtClean="0">
                <a:solidFill>
                  <a:schemeClr val="tx2">
                    <a:lumMod val="40000"/>
                    <a:lumOff val="60000"/>
                  </a:schemeClr>
                </a:solidFill>
                <a:cs typeface="Calibri"/>
              </a:rPr>
              <a:t>Malcolm </a:t>
            </a:r>
            <a:r>
              <a:rPr lang="en-US" sz="2000" i="1" dirty="0" err="1" smtClean="0">
                <a:solidFill>
                  <a:schemeClr val="tx2">
                    <a:lumMod val="40000"/>
                    <a:lumOff val="60000"/>
                  </a:schemeClr>
                </a:solidFill>
                <a:cs typeface="Calibri"/>
              </a:rPr>
              <a:t>Longair</a:t>
            </a:r>
            <a:r>
              <a:rPr lang="en-US" sz="2000" i="1" dirty="0" smtClean="0">
                <a:solidFill>
                  <a:schemeClr val="tx2">
                    <a:lumMod val="40000"/>
                    <a:lumOff val="60000"/>
                  </a:schemeClr>
                </a:solidFill>
                <a:cs typeface="Calibri"/>
              </a:rPr>
              <a:t> (Cavendish)</a:t>
            </a:r>
          </a:p>
          <a:p>
            <a:pPr>
              <a:spcBef>
                <a:spcPts val="76"/>
              </a:spcBef>
            </a:pPr>
            <a:r>
              <a:rPr lang="en-US" sz="2000" i="1" dirty="0" smtClean="0">
                <a:solidFill>
                  <a:schemeClr val="tx2">
                    <a:lumMod val="40000"/>
                    <a:lumOff val="60000"/>
                  </a:schemeClr>
                </a:solidFill>
                <a:cs typeface="Calibri"/>
              </a:rPr>
              <a:t>John Mather (NASA, ex-officio) </a:t>
            </a:r>
            <a:endParaRPr lang="en-US" sz="2000" i="1" dirty="0">
              <a:solidFill>
                <a:schemeClr val="tx2">
                  <a:lumMod val="40000"/>
                  <a:lumOff val="60000"/>
                </a:schemeClr>
              </a:solidFill>
              <a:cs typeface="Calibri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21733" y="3840055"/>
            <a:ext cx="4572000" cy="294029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Bef>
                <a:spcPts val="76"/>
              </a:spcBef>
            </a:pPr>
            <a:r>
              <a:rPr lang="en-US" sz="2000" i="1" dirty="0">
                <a:solidFill>
                  <a:schemeClr val="tx2">
                    <a:lumMod val="40000"/>
                    <a:lumOff val="60000"/>
                  </a:schemeClr>
                </a:solidFill>
                <a:cs typeface="Calibri"/>
              </a:rPr>
              <a:t>Mark </a:t>
            </a:r>
            <a:r>
              <a:rPr lang="en-US" sz="2000" i="1" dirty="0" err="1">
                <a:solidFill>
                  <a:schemeClr val="tx2">
                    <a:lumMod val="40000"/>
                    <a:lumOff val="60000"/>
                  </a:schemeClr>
                </a:solidFill>
                <a:cs typeface="Calibri"/>
              </a:rPr>
              <a:t>McCaughrean</a:t>
            </a:r>
            <a:r>
              <a:rPr lang="en-US" sz="2000" i="1" dirty="0">
                <a:solidFill>
                  <a:schemeClr val="tx2">
                    <a:lumMod val="40000"/>
                    <a:lumOff val="60000"/>
                  </a:schemeClr>
                </a:solidFill>
                <a:cs typeface="Calibri"/>
              </a:rPr>
              <a:t> (ESA, ex-officio)</a:t>
            </a:r>
          </a:p>
          <a:p>
            <a:pPr>
              <a:spcBef>
                <a:spcPts val="76"/>
              </a:spcBef>
            </a:pPr>
            <a:r>
              <a:rPr lang="en-US" sz="2000" i="1" dirty="0">
                <a:solidFill>
                  <a:schemeClr val="tx2">
                    <a:lumMod val="40000"/>
                    <a:lumOff val="60000"/>
                  </a:schemeClr>
                </a:solidFill>
                <a:cs typeface="Calibri"/>
              </a:rPr>
              <a:t>Chris McKee (Berkeley)</a:t>
            </a:r>
          </a:p>
          <a:p>
            <a:pPr>
              <a:spcBef>
                <a:spcPts val="76"/>
              </a:spcBef>
            </a:pPr>
            <a:r>
              <a:rPr lang="en-US" sz="2000" i="1" dirty="0">
                <a:solidFill>
                  <a:schemeClr val="tx2">
                    <a:lumMod val="40000"/>
                    <a:lumOff val="60000"/>
                  </a:schemeClr>
                </a:solidFill>
                <a:cs typeface="Calibri"/>
              </a:rPr>
              <a:t>Brad Peterson (Ohio State)</a:t>
            </a:r>
          </a:p>
          <a:p>
            <a:pPr>
              <a:spcBef>
                <a:spcPts val="76"/>
              </a:spcBef>
            </a:pPr>
            <a:r>
              <a:rPr lang="en-US" sz="2000" i="1" dirty="0">
                <a:solidFill>
                  <a:schemeClr val="tx2">
                    <a:lumMod val="40000"/>
                    <a:lumOff val="60000"/>
                  </a:schemeClr>
                </a:solidFill>
                <a:cs typeface="Calibri"/>
              </a:rPr>
              <a:t>Alain </a:t>
            </a:r>
            <a:r>
              <a:rPr lang="en-US" sz="2000" i="1" dirty="0" err="1">
                <a:solidFill>
                  <a:schemeClr val="tx2">
                    <a:lumMod val="40000"/>
                    <a:lumOff val="60000"/>
                  </a:schemeClr>
                </a:solidFill>
                <a:cs typeface="Calibri"/>
              </a:rPr>
              <a:t>Ouellet</a:t>
            </a:r>
            <a:r>
              <a:rPr lang="en-US" sz="2000" i="1" dirty="0">
                <a:solidFill>
                  <a:schemeClr val="tx2">
                    <a:lumMod val="40000"/>
                    <a:lumOff val="60000"/>
                  </a:schemeClr>
                </a:solidFill>
                <a:cs typeface="Calibri"/>
              </a:rPr>
              <a:t> (CSA, ex-officio</a:t>
            </a:r>
            <a:r>
              <a:rPr lang="en-US" sz="2000" i="1" dirty="0" smtClean="0">
                <a:solidFill>
                  <a:schemeClr val="tx2">
                    <a:lumMod val="40000"/>
                    <a:lumOff val="60000"/>
                  </a:schemeClr>
                </a:solidFill>
                <a:cs typeface="Calibri"/>
              </a:rPr>
              <a:t>)</a:t>
            </a:r>
          </a:p>
          <a:p>
            <a:pPr>
              <a:spcBef>
                <a:spcPts val="76"/>
              </a:spcBef>
            </a:pPr>
            <a:r>
              <a:rPr lang="en-US" sz="2000" i="1" dirty="0" smtClean="0">
                <a:solidFill>
                  <a:schemeClr val="tx2">
                    <a:lumMod val="40000"/>
                    <a:lumOff val="60000"/>
                  </a:schemeClr>
                </a:solidFill>
                <a:cs typeface="Calibri"/>
              </a:rPr>
              <a:t>Joseph Rothenberg (JHR Consulting)</a:t>
            </a:r>
          </a:p>
          <a:p>
            <a:pPr>
              <a:spcBef>
                <a:spcPts val="76"/>
              </a:spcBef>
            </a:pPr>
            <a:r>
              <a:rPr lang="en-US" sz="2000" i="1" dirty="0" smtClean="0">
                <a:solidFill>
                  <a:schemeClr val="tx2">
                    <a:lumMod val="40000"/>
                    <a:lumOff val="60000"/>
                  </a:schemeClr>
                </a:solidFill>
                <a:cs typeface="Calibri"/>
              </a:rPr>
              <a:t>Sara </a:t>
            </a:r>
            <a:r>
              <a:rPr lang="en-US" sz="2000" i="1" dirty="0" err="1" smtClean="0">
                <a:solidFill>
                  <a:schemeClr val="tx2">
                    <a:lumMod val="40000"/>
                    <a:lumOff val="60000"/>
                  </a:schemeClr>
                </a:solidFill>
                <a:cs typeface="Calibri"/>
              </a:rPr>
              <a:t>Seager</a:t>
            </a:r>
            <a:r>
              <a:rPr lang="en-US" sz="2000" i="1" dirty="0" smtClean="0">
                <a:solidFill>
                  <a:schemeClr val="tx2">
                    <a:lumMod val="40000"/>
                    <a:lumOff val="60000"/>
                  </a:schemeClr>
                </a:solidFill>
                <a:cs typeface="Calibri"/>
              </a:rPr>
              <a:t> (MIT)</a:t>
            </a:r>
          </a:p>
          <a:p>
            <a:pPr>
              <a:spcBef>
                <a:spcPts val="76"/>
              </a:spcBef>
            </a:pPr>
            <a:r>
              <a:rPr lang="en-US" sz="2000" i="1" dirty="0" smtClean="0">
                <a:solidFill>
                  <a:schemeClr val="tx2">
                    <a:lumMod val="40000"/>
                    <a:lumOff val="60000"/>
                  </a:schemeClr>
                </a:solidFill>
                <a:cs typeface="Calibri"/>
              </a:rPr>
              <a:t>Eric Smith (NASA, ex-officio)</a:t>
            </a:r>
          </a:p>
          <a:p>
            <a:pPr>
              <a:spcBef>
                <a:spcPts val="76"/>
              </a:spcBef>
            </a:pPr>
            <a:r>
              <a:rPr lang="en-US" sz="2000" i="1" dirty="0" smtClean="0">
                <a:solidFill>
                  <a:schemeClr val="tx2">
                    <a:lumMod val="40000"/>
                    <a:lumOff val="60000"/>
                  </a:schemeClr>
                </a:solidFill>
                <a:cs typeface="Calibri"/>
              </a:rPr>
              <a:t>Lisa </a:t>
            </a:r>
            <a:r>
              <a:rPr lang="en-US" sz="2000" i="1" dirty="0" err="1" smtClean="0">
                <a:solidFill>
                  <a:schemeClr val="tx2">
                    <a:lumMod val="40000"/>
                    <a:lumOff val="60000"/>
                  </a:schemeClr>
                </a:solidFill>
                <a:cs typeface="Calibri"/>
              </a:rPr>
              <a:t>Storrie</a:t>
            </a:r>
            <a:r>
              <a:rPr lang="en-US" sz="2000" i="1" dirty="0" smtClean="0">
                <a:solidFill>
                  <a:schemeClr val="tx2">
                    <a:lumMod val="40000"/>
                    <a:lumOff val="60000"/>
                  </a:schemeClr>
                </a:solidFill>
                <a:cs typeface="Calibri"/>
              </a:rPr>
              <a:t>-Lombardi (Spitzer/Caltech)</a:t>
            </a:r>
          </a:p>
          <a:p>
            <a:pPr>
              <a:spcBef>
                <a:spcPts val="76"/>
              </a:spcBef>
            </a:pPr>
            <a:r>
              <a:rPr lang="en-US" sz="2000" i="1" dirty="0" smtClean="0">
                <a:solidFill>
                  <a:schemeClr val="tx2">
                    <a:lumMod val="40000"/>
                    <a:lumOff val="60000"/>
                  </a:schemeClr>
                </a:solidFill>
                <a:cs typeface="Calibri"/>
              </a:rPr>
              <a:t>Monica </a:t>
            </a:r>
            <a:r>
              <a:rPr lang="en-US" sz="2000" i="1" dirty="0" err="1" smtClean="0">
                <a:solidFill>
                  <a:schemeClr val="tx2">
                    <a:lumMod val="40000"/>
                    <a:lumOff val="60000"/>
                  </a:schemeClr>
                </a:solidFill>
                <a:cs typeface="Calibri"/>
              </a:rPr>
              <a:t>Tosi</a:t>
            </a:r>
            <a:r>
              <a:rPr lang="en-US" sz="2000" i="1" dirty="0" smtClean="0">
                <a:solidFill>
                  <a:schemeClr val="tx2">
                    <a:lumMod val="40000"/>
                    <a:lumOff val="60000"/>
                  </a:schemeClr>
                </a:solidFill>
                <a:cs typeface="Calibri"/>
              </a:rPr>
              <a:t> (Bologna)</a:t>
            </a:r>
            <a:endParaRPr lang="en-US" sz="2000" i="1" dirty="0">
              <a:solidFill>
                <a:schemeClr val="tx2">
                  <a:lumMod val="40000"/>
                  <a:lumOff val="60000"/>
                </a:schemeClr>
              </a:solidFill>
              <a:cs typeface="Calibri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57200" y="509530"/>
            <a:ext cx="8229600" cy="679746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JWST Advisory Committee </a:t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sz="2200" dirty="0" smtClean="0">
                <a:solidFill>
                  <a:schemeClr val="bg1"/>
                </a:solidFill>
              </a:rPr>
              <a:t>(est. 2009)</a:t>
            </a:r>
            <a:br>
              <a:rPr lang="en-US" sz="2200" dirty="0" smtClean="0">
                <a:solidFill>
                  <a:schemeClr val="bg1"/>
                </a:solidFill>
              </a:rPr>
            </a:br>
            <a:endParaRPr lang="en-US" sz="2200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1520" y="2454201"/>
            <a:ext cx="4145280" cy="3108960"/>
          </a:xfrm>
          <a:prstGeom prst="rect">
            <a:avLst/>
          </a:prstGeom>
        </p:spPr>
      </p:pic>
      <p:sp>
        <p:nvSpPr>
          <p:cNvPr id="1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r>
              <a:rPr lang="en-US" dirty="0" smtClean="0"/>
              <a:t>ESAC September 26 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0979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8"/>
          <p:cNvSpPr txBox="1"/>
          <p:nvPr/>
        </p:nvSpPr>
        <p:spPr>
          <a:xfrm>
            <a:off x="302204" y="200734"/>
            <a:ext cx="8602710" cy="6353468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2400" i="1" dirty="0" smtClean="0">
                <a:solidFill>
                  <a:srgbClr val="FFFFFF"/>
                </a:solidFill>
                <a:cs typeface="Arial"/>
              </a:rPr>
              <a:t>DD-ERS proposal requirements </a:t>
            </a:r>
            <a:r>
              <a:rPr lang="en-US" sz="2400" i="1" dirty="0" smtClean="0">
                <a:solidFill>
                  <a:schemeClr val="tx2">
                    <a:lumMod val="40000"/>
                    <a:lumOff val="60000"/>
                  </a:schemeClr>
                </a:solidFill>
                <a:cs typeface="Arial"/>
              </a:rPr>
              <a:t>(not your standard GO proposal…)</a:t>
            </a:r>
            <a:endParaRPr lang="en-US" sz="2400" i="1" dirty="0">
              <a:solidFill>
                <a:schemeClr val="tx2">
                  <a:lumMod val="40000"/>
                  <a:lumOff val="60000"/>
                </a:schemeClr>
              </a:solidFill>
              <a:cs typeface="Arial"/>
            </a:endParaRPr>
          </a:p>
          <a:p>
            <a:pPr>
              <a:lnSpc>
                <a:spcPct val="90000"/>
              </a:lnSpc>
            </a:pPr>
            <a:endParaRPr lang="en-US" sz="2200" i="1" dirty="0" smtClean="0">
              <a:solidFill>
                <a:srgbClr val="8EB4E3"/>
              </a:solidFill>
              <a:cs typeface="Arial"/>
            </a:endParaRPr>
          </a:p>
          <a:p>
            <a:pPr>
              <a:lnSpc>
                <a:spcPct val="90000"/>
              </a:lnSpc>
            </a:pPr>
            <a:r>
              <a:rPr lang="en-US" sz="2200" i="1" dirty="0">
                <a:solidFill>
                  <a:srgbClr val="8EB4E3"/>
                </a:solidFill>
                <a:cs typeface="Arial"/>
              </a:rPr>
              <a:t>	</a:t>
            </a:r>
            <a:r>
              <a:rPr lang="en-US" sz="2200" i="1" dirty="0" smtClean="0">
                <a:solidFill>
                  <a:srgbClr val="8EB4E3"/>
                </a:solidFill>
                <a:cs typeface="Arial"/>
              </a:rPr>
              <a:t>Mandatory Notice of Intent to Propose (due 2017Mar03)</a:t>
            </a:r>
          </a:p>
          <a:p>
            <a:pPr lvl="1">
              <a:lnSpc>
                <a:spcPct val="90000"/>
              </a:lnSpc>
            </a:pPr>
            <a:r>
              <a:rPr lang="en-US" sz="2200" dirty="0" smtClean="0">
                <a:solidFill>
                  <a:srgbClr val="FFFFFF"/>
                </a:solidFill>
                <a:cs typeface="Arial"/>
              </a:rPr>
              <a:t>Enables STScI to identify community members for review (appropriate expertise, w/o conflict).</a:t>
            </a:r>
          </a:p>
          <a:p>
            <a:pPr lvl="1">
              <a:lnSpc>
                <a:spcPct val="90000"/>
              </a:lnSpc>
            </a:pPr>
            <a:endParaRPr lang="en-US" sz="2200" dirty="0">
              <a:solidFill>
                <a:srgbClr val="FFFFFF"/>
              </a:solidFill>
              <a:cs typeface="Arial"/>
            </a:endParaRPr>
          </a:p>
          <a:p>
            <a:pPr lvl="1">
              <a:lnSpc>
                <a:spcPct val="90000"/>
              </a:lnSpc>
            </a:pPr>
            <a:r>
              <a:rPr lang="en-US" sz="2200" i="1" dirty="0" err="1" smtClean="0">
                <a:solidFill>
                  <a:srgbClr val="FFFFFF"/>
                </a:solidFill>
                <a:cs typeface="Arial"/>
              </a:rPr>
              <a:t>NoI</a:t>
            </a:r>
            <a:r>
              <a:rPr lang="en-US" sz="2200" i="1" dirty="0" smtClean="0">
                <a:solidFill>
                  <a:srgbClr val="FFFFFF"/>
                </a:solidFill>
                <a:cs typeface="Arial"/>
              </a:rPr>
              <a:t> material is confidential</a:t>
            </a:r>
            <a:r>
              <a:rPr lang="en-US" sz="2200" i="1" dirty="0">
                <a:solidFill>
                  <a:srgbClr val="FFFFFF"/>
                </a:solidFill>
                <a:cs typeface="Arial"/>
              </a:rPr>
              <a:t>. </a:t>
            </a:r>
            <a:endParaRPr lang="en-US" sz="2200" i="1" dirty="0" smtClean="0">
              <a:solidFill>
                <a:srgbClr val="FFFFFF"/>
              </a:solidFill>
              <a:cs typeface="Arial"/>
            </a:endParaRPr>
          </a:p>
          <a:p>
            <a:pPr lvl="1">
              <a:lnSpc>
                <a:spcPct val="90000"/>
              </a:lnSpc>
            </a:pPr>
            <a:endParaRPr lang="en-US" sz="2200" i="1" dirty="0" smtClean="0">
              <a:solidFill>
                <a:srgbClr val="FFFFFF"/>
              </a:solidFill>
              <a:cs typeface="Arial"/>
            </a:endParaRPr>
          </a:p>
          <a:p>
            <a:pPr lvl="1">
              <a:lnSpc>
                <a:spcPct val="90000"/>
              </a:lnSpc>
            </a:pPr>
            <a:r>
              <a:rPr lang="en-US" sz="2200" i="1" dirty="0" err="1" smtClean="0">
                <a:solidFill>
                  <a:srgbClr val="FFFFFF"/>
                </a:solidFill>
                <a:cs typeface="Arial"/>
              </a:rPr>
              <a:t>NoI</a:t>
            </a:r>
            <a:r>
              <a:rPr lang="en-US" sz="2200" i="1" dirty="0" smtClean="0">
                <a:solidFill>
                  <a:srgbClr val="FFFFFF"/>
                </a:solidFill>
                <a:cs typeface="Arial"/>
              </a:rPr>
              <a:t> requirements:</a:t>
            </a:r>
            <a:endParaRPr lang="en-US" sz="2200" i="1" dirty="0">
              <a:solidFill>
                <a:srgbClr val="FFFFFF"/>
              </a:solidFill>
              <a:cs typeface="Arial"/>
            </a:endParaRPr>
          </a:p>
          <a:p>
            <a:pPr lvl="1">
              <a:lnSpc>
                <a:spcPct val="90000"/>
              </a:lnSpc>
            </a:pPr>
            <a:endParaRPr lang="en-US" sz="800" i="1" dirty="0" smtClean="0">
              <a:solidFill>
                <a:srgbClr val="FFFFFF"/>
              </a:solidFill>
              <a:cs typeface="Arial"/>
            </a:endParaRPr>
          </a:p>
          <a:p>
            <a:pPr marL="800100" lvl="1" indent="-342900">
              <a:lnSpc>
                <a:spcPct val="90000"/>
              </a:lnSpc>
              <a:buFont typeface="Arial"/>
              <a:buChar char="•"/>
            </a:pPr>
            <a:r>
              <a:rPr lang="en-US" sz="2200" i="1" dirty="0" smtClean="0">
                <a:solidFill>
                  <a:srgbClr val="FFFFFF"/>
                </a:solidFill>
                <a:cs typeface="Arial"/>
              </a:rPr>
              <a:t>project </a:t>
            </a:r>
            <a:r>
              <a:rPr lang="en-US" sz="2200" i="1" dirty="0">
                <a:solidFill>
                  <a:srgbClr val="FFFFFF"/>
                </a:solidFill>
                <a:cs typeface="Arial"/>
              </a:rPr>
              <a:t>title</a:t>
            </a:r>
            <a:r>
              <a:rPr lang="en-US" sz="2200" i="1" dirty="0" smtClean="0">
                <a:solidFill>
                  <a:srgbClr val="FFFFFF"/>
                </a:solidFill>
                <a:cs typeface="Arial"/>
              </a:rPr>
              <a:t>,</a:t>
            </a:r>
            <a:endParaRPr lang="en-US" sz="2200" i="1" dirty="0">
              <a:solidFill>
                <a:srgbClr val="FFFFFF"/>
              </a:solidFill>
              <a:cs typeface="Arial"/>
            </a:endParaRPr>
          </a:p>
          <a:p>
            <a:pPr marL="800100" lvl="1" indent="-342900">
              <a:lnSpc>
                <a:spcPct val="90000"/>
              </a:lnSpc>
              <a:buFont typeface="Arial"/>
              <a:buChar char="•"/>
            </a:pPr>
            <a:r>
              <a:rPr lang="en-US" sz="2200" i="1" dirty="0" smtClean="0">
                <a:solidFill>
                  <a:srgbClr val="FFFFFF"/>
                </a:solidFill>
                <a:cs typeface="Arial"/>
              </a:rPr>
              <a:t>brief </a:t>
            </a:r>
            <a:r>
              <a:rPr lang="en-US" sz="2200" i="1" dirty="0">
                <a:solidFill>
                  <a:srgbClr val="FFFFFF"/>
                </a:solidFill>
                <a:cs typeface="Arial"/>
              </a:rPr>
              <a:t>(</a:t>
            </a:r>
            <a:r>
              <a:rPr lang="en-US" sz="2200" i="1" dirty="0" smtClean="0">
                <a:solidFill>
                  <a:srgbClr val="FFFFFF"/>
                </a:solidFill>
                <a:cs typeface="Arial"/>
              </a:rPr>
              <a:t>~few paragraphs) </a:t>
            </a:r>
            <a:r>
              <a:rPr lang="en-US" sz="2200" i="1" dirty="0">
                <a:solidFill>
                  <a:srgbClr val="FFFFFF"/>
                </a:solidFill>
                <a:cs typeface="Arial"/>
              </a:rPr>
              <a:t>description </a:t>
            </a:r>
            <a:r>
              <a:rPr lang="en-US" sz="2200" i="1" dirty="0" smtClean="0">
                <a:solidFill>
                  <a:srgbClr val="FFFFFF"/>
                </a:solidFill>
                <a:cs typeface="Arial"/>
              </a:rPr>
              <a:t>of </a:t>
            </a:r>
            <a:r>
              <a:rPr lang="en-US" sz="2200" i="1" dirty="0">
                <a:solidFill>
                  <a:srgbClr val="FFFFFF"/>
                </a:solidFill>
                <a:cs typeface="Arial"/>
              </a:rPr>
              <a:t>proposed science project, including JWST instruments and modes to be used, to </a:t>
            </a:r>
            <a:r>
              <a:rPr lang="en-US" sz="2200" i="1" dirty="0" smtClean="0">
                <a:solidFill>
                  <a:srgbClr val="FFFFFF"/>
                </a:solidFill>
                <a:cs typeface="Arial"/>
              </a:rPr>
              <a:t>best of </a:t>
            </a:r>
            <a:r>
              <a:rPr lang="en-US" sz="2200" i="1" dirty="0">
                <a:solidFill>
                  <a:srgbClr val="FFFFFF"/>
                </a:solidFill>
                <a:cs typeface="Arial"/>
              </a:rPr>
              <a:t>proposing team’s knowledge </a:t>
            </a:r>
            <a:r>
              <a:rPr lang="en-US" sz="2200" i="1" dirty="0" smtClean="0">
                <a:solidFill>
                  <a:srgbClr val="FFFFFF"/>
                </a:solidFill>
                <a:cs typeface="Arial"/>
              </a:rPr>
              <a:t>at </a:t>
            </a:r>
            <a:r>
              <a:rPr lang="en-US" sz="2200" i="1" dirty="0">
                <a:solidFill>
                  <a:srgbClr val="FFFFFF"/>
                </a:solidFill>
                <a:cs typeface="Arial"/>
              </a:rPr>
              <a:t>time of </a:t>
            </a:r>
            <a:r>
              <a:rPr lang="en-US" sz="2200" i="1" dirty="0" err="1">
                <a:solidFill>
                  <a:srgbClr val="FFFFFF"/>
                </a:solidFill>
                <a:cs typeface="Arial"/>
              </a:rPr>
              <a:t>NoI</a:t>
            </a:r>
            <a:r>
              <a:rPr lang="en-US" sz="2200" i="1" dirty="0">
                <a:solidFill>
                  <a:srgbClr val="FFFFFF"/>
                </a:solidFill>
                <a:cs typeface="Arial"/>
              </a:rPr>
              <a:t> submission</a:t>
            </a:r>
            <a:r>
              <a:rPr lang="en-US" sz="2200" i="1" dirty="0" smtClean="0">
                <a:solidFill>
                  <a:srgbClr val="FFFFFF"/>
                </a:solidFill>
                <a:cs typeface="Arial"/>
              </a:rPr>
              <a:t>,</a:t>
            </a:r>
          </a:p>
          <a:p>
            <a:pPr marL="800100" lvl="1" indent="-342900">
              <a:lnSpc>
                <a:spcPct val="90000"/>
              </a:lnSpc>
              <a:buFont typeface="Arial"/>
              <a:buChar char="•"/>
            </a:pPr>
            <a:endParaRPr lang="en-US" sz="1000" i="1" dirty="0" smtClean="0">
              <a:solidFill>
                <a:srgbClr val="FFFFFF"/>
              </a:solidFill>
              <a:cs typeface="Arial"/>
            </a:endParaRPr>
          </a:p>
          <a:p>
            <a:pPr marL="800100" lvl="1" indent="-342900">
              <a:lnSpc>
                <a:spcPct val="90000"/>
              </a:lnSpc>
              <a:buFont typeface="Arial"/>
              <a:buChar char="•"/>
            </a:pPr>
            <a:r>
              <a:rPr lang="en-US" sz="2200" i="1" dirty="0" smtClean="0">
                <a:solidFill>
                  <a:srgbClr val="FFFFFF"/>
                </a:solidFill>
                <a:cs typeface="Arial"/>
              </a:rPr>
              <a:t>name</a:t>
            </a:r>
            <a:r>
              <a:rPr lang="en-US" sz="2200" i="1" dirty="0">
                <a:solidFill>
                  <a:srgbClr val="FFFFFF"/>
                </a:solidFill>
                <a:cs typeface="Arial"/>
              </a:rPr>
              <a:t>(s) and affiliation(s) of the PI (or co-PIs)</a:t>
            </a:r>
            <a:r>
              <a:rPr lang="en-US" sz="2200" i="1" dirty="0" smtClean="0">
                <a:solidFill>
                  <a:srgbClr val="FFFFFF"/>
                </a:solidFill>
                <a:cs typeface="Arial"/>
              </a:rPr>
              <a:t>,</a:t>
            </a:r>
          </a:p>
          <a:p>
            <a:pPr marL="800100" lvl="1" indent="-342900">
              <a:lnSpc>
                <a:spcPct val="90000"/>
              </a:lnSpc>
              <a:buFont typeface="Arial"/>
              <a:buChar char="•"/>
            </a:pPr>
            <a:r>
              <a:rPr lang="en-US" sz="2200" i="1" dirty="0" smtClean="0">
                <a:solidFill>
                  <a:srgbClr val="FFFFFF"/>
                </a:solidFill>
                <a:cs typeface="Arial"/>
              </a:rPr>
              <a:t>name</a:t>
            </a:r>
            <a:r>
              <a:rPr lang="en-US" sz="2200" i="1" dirty="0">
                <a:solidFill>
                  <a:srgbClr val="FFFFFF"/>
                </a:solidFill>
                <a:cs typeface="Arial"/>
              </a:rPr>
              <a:t>(s) and affiliation(s) for as many </a:t>
            </a:r>
            <a:r>
              <a:rPr lang="en-US" sz="2200" i="1" dirty="0" smtClean="0">
                <a:solidFill>
                  <a:srgbClr val="FFFFFF"/>
                </a:solidFill>
                <a:cs typeface="Arial"/>
              </a:rPr>
              <a:t>Co</a:t>
            </a:r>
            <a:r>
              <a:rPr lang="en-US" sz="2200" i="1" dirty="0">
                <a:solidFill>
                  <a:srgbClr val="FFFFFF"/>
                </a:solidFill>
                <a:cs typeface="Arial"/>
              </a:rPr>
              <a:t>-Is as are known at </a:t>
            </a:r>
            <a:r>
              <a:rPr lang="en-US" sz="2200" i="1" dirty="0" smtClean="0">
                <a:solidFill>
                  <a:srgbClr val="FFFFFF"/>
                </a:solidFill>
                <a:cs typeface="Arial"/>
              </a:rPr>
              <a:t>time </a:t>
            </a:r>
            <a:r>
              <a:rPr lang="en-US" sz="2200" i="1" dirty="0">
                <a:solidFill>
                  <a:srgbClr val="FFFFFF"/>
                </a:solidFill>
                <a:cs typeface="Arial"/>
              </a:rPr>
              <a:t>of NOI </a:t>
            </a:r>
            <a:r>
              <a:rPr lang="en-US" sz="2200" i="1" dirty="0" smtClean="0">
                <a:solidFill>
                  <a:srgbClr val="FFFFFF"/>
                </a:solidFill>
                <a:cs typeface="Arial"/>
              </a:rPr>
              <a:t>submission.</a:t>
            </a:r>
          </a:p>
          <a:p>
            <a:pPr marL="800100" lvl="1" indent="-342900">
              <a:lnSpc>
                <a:spcPct val="90000"/>
              </a:lnSpc>
              <a:buFont typeface="Arial"/>
              <a:buChar char="•"/>
            </a:pPr>
            <a:r>
              <a:rPr lang="en-US" sz="2200" i="1" dirty="0" smtClean="0">
                <a:solidFill>
                  <a:srgbClr val="FFFFFF"/>
                </a:solidFill>
                <a:cs typeface="Arial"/>
              </a:rPr>
              <a:t>brief description of how proposing team broadly represents relevant experts and demographics of sub-discipline. </a:t>
            </a:r>
            <a:endParaRPr lang="en-US" sz="2200" i="1" dirty="0">
              <a:solidFill>
                <a:srgbClr val="FFFFFF"/>
              </a:solidFill>
              <a:cs typeface="Arial"/>
            </a:endParaRPr>
          </a:p>
          <a:p>
            <a:pPr lvl="1">
              <a:lnSpc>
                <a:spcPct val="90000"/>
              </a:lnSpc>
            </a:pPr>
            <a:endParaRPr lang="en-US" sz="2400" dirty="0" smtClean="0">
              <a:solidFill>
                <a:srgbClr val="FFFFFF"/>
              </a:solidFill>
              <a:cs typeface="Arial"/>
            </a:endParaRPr>
          </a:p>
          <a:p>
            <a:pPr lvl="1">
              <a:lnSpc>
                <a:spcPct val="90000"/>
              </a:lnSpc>
            </a:pPr>
            <a:endParaRPr lang="en-US" sz="2400" i="1" dirty="0">
              <a:solidFill>
                <a:srgbClr val="FFFFFF"/>
              </a:solidFill>
              <a:cs typeface="Arial"/>
            </a:endParaRPr>
          </a:p>
          <a:p>
            <a:pPr lvl="1">
              <a:lnSpc>
                <a:spcPct val="90000"/>
              </a:lnSpc>
            </a:pPr>
            <a:r>
              <a:rPr lang="en-US" sz="2400" i="1" dirty="0" smtClean="0">
                <a:solidFill>
                  <a:srgbClr val="FFFFFF"/>
                </a:solidFill>
                <a:cs typeface="Arial"/>
              </a:rPr>
              <a:t>	</a:t>
            </a:r>
          </a:p>
          <a:p>
            <a:pPr>
              <a:lnSpc>
                <a:spcPct val="90000"/>
              </a:lnSpc>
            </a:pPr>
            <a:endParaRPr lang="en-US" sz="2400" i="1" dirty="0" smtClean="0">
              <a:solidFill>
                <a:srgbClr val="FFFFFF"/>
              </a:solidFill>
              <a:cs typeface="Arial"/>
            </a:endParaRPr>
          </a:p>
          <a:p>
            <a:pPr marL="457200" indent="-457200">
              <a:lnSpc>
                <a:spcPct val="90000"/>
              </a:lnSpc>
              <a:buFont typeface="+mj-lt"/>
              <a:buAutoNum type="arabicPeriod"/>
            </a:pPr>
            <a:endParaRPr lang="en-US" sz="2400" i="1" dirty="0">
              <a:solidFill>
                <a:srgbClr val="FFFFFF"/>
              </a:solidFill>
              <a:cs typeface="Arial"/>
            </a:endParaRPr>
          </a:p>
          <a:p>
            <a:pPr marL="457200" indent="-457200">
              <a:lnSpc>
                <a:spcPct val="90000"/>
              </a:lnSpc>
              <a:buFont typeface="+mj-lt"/>
              <a:buAutoNum type="arabicPeriod"/>
            </a:pPr>
            <a:endParaRPr lang="en-US" sz="2400" dirty="0" smtClean="0">
              <a:solidFill>
                <a:srgbClr val="FFFFFF"/>
              </a:solidFill>
              <a:cs typeface="Arial"/>
            </a:endParaRPr>
          </a:p>
          <a:p>
            <a:pPr>
              <a:spcBef>
                <a:spcPts val="76"/>
              </a:spcBef>
            </a:pPr>
            <a:endParaRPr lang="en-US" i="1" dirty="0" smtClean="0">
              <a:solidFill>
                <a:schemeClr val="tx2">
                  <a:lumMod val="40000"/>
                  <a:lumOff val="60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r>
              <a:rPr lang="en-US" dirty="0" smtClean="0"/>
              <a:t>ESAC September 26 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8006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8"/>
          <p:cNvSpPr txBox="1"/>
          <p:nvPr/>
        </p:nvSpPr>
        <p:spPr>
          <a:xfrm>
            <a:off x="302204" y="445165"/>
            <a:ext cx="8602710" cy="6353468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 sz="2400" i="1" dirty="0" smtClean="0">
                <a:solidFill>
                  <a:srgbClr val="FFFFFF"/>
                </a:solidFill>
                <a:latin typeface="Calibri"/>
                <a:cs typeface="Arial"/>
              </a:rPr>
              <a:t>DD-ERS proposal requirements </a:t>
            </a:r>
            <a:r>
              <a:rPr lang="en-US" sz="2400" i="1" dirty="0" smtClean="0">
                <a:solidFill>
                  <a:srgbClr val="1F497D">
                    <a:lumMod val="40000"/>
                    <a:lumOff val="60000"/>
                  </a:srgbClr>
                </a:solidFill>
                <a:latin typeface="Calibri"/>
                <a:cs typeface="Arial"/>
              </a:rPr>
              <a:t>(not your standard </a:t>
            </a:r>
            <a:r>
              <a:rPr lang="en-US" sz="2400" i="1" dirty="0">
                <a:solidFill>
                  <a:srgbClr val="1F497D">
                    <a:lumMod val="40000"/>
                    <a:lumOff val="60000"/>
                  </a:srgbClr>
                </a:solidFill>
                <a:latin typeface="Calibri"/>
                <a:cs typeface="Arial"/>
              </a:rPr>
              <a:t>GO </a:t>
            </a:r>
            <a:r>
              <a:rPr lang="en-US" sz="2400" i="1" dirty="0" smtClean="0">
                <a:solidFill>
                  <a:srgbClr val="1F497D">
                    <a:lumMod val="40000"/>
                    <a:lumOff val="60000"/>
                  </a:srgbClr>
                </a:solidFill>
                <a:latin typeface="Calibri"/>
                <a:cs typeface="Arial"/>
              </a:rPr>
              <a:t>proposal…)</a:t>
            </a:r>
            <a:endParaRPr lang="en-US" sz="2400" i="1" dirty="0">
              <a:solidFill>
                <a:srgbClr val="4F81BD">
                  <a:lumMod val="40000"/>
                  <a:lumOff val="60000"/>
                </a:srgbClr>
              </a:solidFill>
              <a:latin typeface="Calibri"/>
              <a:cs typeface="Arial"/>
            </a:endParaRPr>
          </a:p>
          <a:p>
            <a:pPr>
              <a:lnSpc>
                <a:spcPct val="90000"/>
              </a:lnSpc>
            </a:pPr>
            <a:endParaRPr lang="en-US" sz="1600" i="1" dirty="0" smtClean="0">
              <a:solidFill>
                <a:srgbClr val="FFFFFF"/>
              </a:solidFill>
              <a:latin typeface="Calibri"/>
              <a:cs typeface="Arial"/>
            </a:endParaRPr>
          </a:p>
          <a:p>
            <a:pPr marL="457200" indent="-457200">
              <a:lnSpc>
                <a:spcPct val="90000"/>
              </a:lnSpc>
              <a:buFont typeface="+mj-lt"/>
              <a:buAutoNum type="arabicPeriod"/>
            </a:pPr>
            <a:r>
              <a:rPr lang="en-US" sz="2200" i="1" dirty="0" smtClean="0">
                <a:solidFill>
                  <a:srgbClr val="8EB4E3"/>
                </a:solidFill>
                <a:latin typeface="Calibri"/>
                <a:cs typeface="Arial"/>
              </a:rPr>
              <a:t>Justification for ERS time</a:t>
            </a:r>
          </a:p>
          <a:p>
            <a:pPr lvl="1">
              <a:lnSpc>
                <a:spcPct val="90000"/>
              </a:lnSpc>
            </a:pPr>
            <a:r>
              <a:rPr lang="en-US" sz="2200" i="1" dirty="0" smtClean="0">
                <a:solidFill>
                  <a:srgbClr val="FFFFFF"/>
                </a:solidFill>
                <a:latin typeface="Calibri"/>
                <a:cs typeface="Arial"/>
              </a:rPr>
              <a:t>How will your program help the community learn to do science with JWST and prepare for Cy2?  What science-enabling products are proposed for development and release? How will your program demonstrate baseline JW science capabilities?</a:t>
            </a:r>
          </a:p>
          <a:p>
            <a:pPr lvl="1">
              <a:lnSpc>
                <a:spcPct val="90000"/>
              </a:lnSpc>
            </a:pPr>
            <a:endParaRPr lang="en-US" sz="1200" i="1" dirty="0" smtClean="0">
              <a:solidFill>
                <a:srgbClr val="FFFFFF"/>
              </a:solidFill>
              <a:latin typeface="Calibri"/>
              <a:cs typeface="Arial"/>
            </a:endParaRPr>
          </a:p>
          <a:p>
            <a:pPr>
              <a:lnSpc>
                <a:spcPct val="90000"/>
              </a:lnSpc>
            </a:pPr>
            <a:r>
              <a:rPr lang="en-US" sz="2200" i="1" dirty="0" smtClean="0">
                <a:solidFill>
                  <a:srgbClr val="8EB4E3"/>
                </a:solidFill>
                <a:latin typeface="Calibri"/>
                <a:cs typeface="Arial"/>
              </a:rPr>
              <a:t>2.</a:t>
            </a:r>
            <a:r>
              <a:rPr lang="en-US" sz="2200" i="1" dirty="0">
                <a:solidFill>
                  <a:srgbClr val="8EB4E3"/>
                </a:solidFill>
                <a:latin typeface="Calibri"/>
                <a:cs typeface="Arial"/>
              </a:rPr>
              <a:t>	Project Management Plan &amp; Budget</a:t>
            </a:r>
          </a:p>
          <a:p>
            <a:pPr lvl="1">
              <a:lnSpc>
                <a:spcPct val="90000"/>
              </a:lnSpc>
            </a:pPr>
            <a:r>
              <a:rPr lang="en-US" sz="2200" i="1" dirty="0">
                <a:solidFill>
                  <a:srgbClr val="FFFFFF"/>
                </a:solidFill>
                <a:latin typeface="Calibri"/>
                <a:cs typeface="Arial"/>
              </a:rPr>
              <a:t>Data processing and analysis plan, roles, responsibilities, work schedule, budget. Identification of core team responsible </a:t>
            </a:r>
            <a:r>
              <a:rPr lang="en-US" sz="2200" i="1" dirty="0" smtClean="0">
                <a:solidFill>
                  <a:srgbClr val="FFFFFF"/>
                </a:solidFill>
                <a:latin typeface="Calibri"/>
                <a:cs typeface="Arial"/>
              </a:rPr>
              <a:t>for science-enabling </a:t>
            </a:r>
            <a:r>
              <a:rPr lang="en-US" sz="2200" i="1" dirty="0">
                <a:solidFill>
                  <a:srgbClr val="FFFFFF"/>
                </a:solidFill>
                <a:latin typeface="Calibri"/>
                <a:cs typeface="Arial"/>
              </a:rPr>
              <a:t>product development and delivery.</a:t>
            </a:r>
          </a:p>
          <a:p>
            <a:pPr>
              <a:lnSpc>
                <a:spcPct val="90000"/>
              </a:lnSpc>
            </a:pPr>
            <a:endParaRPr lang="en-US" sz="1200" i="1" dirty="0">
              <a:solidFill>
                <a:srgbClr val="FFFFFF"/>
              </a:solidFill>
              <a:latin typeface="Calibri"/>
              <a:cs typeface="Arial"/>
            </a:endParaRPr>
          </a:p>
          <a:p>
            <a:pPr>
              <a:lnSpc>
                <a:spcPct val="90000"/>
              </a:lnSpc>
            </a:pPr>
            <a:r>
              <a:rPr lang="en-US" sz="2200" i="1" dirty="0">
                <a:solidFill>
                  <a:srgbClr val="8EB4E3"/>
                </a:solidFill>
                <a:latin typeface="Calibri"/>
                <a:cs typeface="Arial"/>
              </a:rPr>
              <a:t>3</a:t>
            </a:r>
            <a:r>
              <a:rPr lang="en-US" sz="2200" i="1" dirty="0" smtClean="0">
                <a:solidFill>
                  <a:srgbClr val="8EB4E3"/>
                </a:solidFill>
                <a:latin typeface="Calibri"/>
                <a:cs typeface="Arial"/>
              </a:rPr>
              <a:t>.</a:t>
            </a:r>
            <a:r>
              <a:rPr lang="en-US" sz="2200" i="1" dirty="0">
                <a:solidFill>
                  <a:srgbClr val="8EB4E3"/>
                </a:solidFill>
                <a:latin typeface="Calibri"/>
                <a:cs typeface="Arial"/>
              </a:rPr>
              <a:t>	Scientific Justification</a:t>
            </a:r>
          </a:p>
          <a:p>
            <a:pPr>
              <a:lnSpc>
                <a:spcPct val="90000"/>
              </a:lnSpc>
            </a:pPr>
            <a:r>
              <a:rPr lang="en-US" sz="2200" i="1" dirty="0">
                <a:solidFill>
                  <a:srgbClr val="FFFFFF"/>
                </a:solidFill>
                <a:latin typeface="Calibri"/>
                <a:cs typeface="Arial"/>
              </a:rPr>
              <a:t>	Why are the observations scientifically </a:t>
            </a:r>
            <a:r>
              <a:rPr lang="en-US" sz="2200" i="1" dirty="0" smtClean="0">
                <a:solidFill>
                  <a:srgbClr val="FFFFFF"/>
                </a:solidFill>
                <a:latin typeface="Calibri"/>
                <a:cs typeface="Arial"/>
              </a:rPr>
              <a:t>compelling and require JWST?.</a:t>
            </a:r>
          </a:p>
          <a:p>
            <a:pPr>
              <a:lnSpc>
                <a:spcPct val="90000"/>
              </a:lnSpc>
            </a:pPr>
            <a:endParaRPr lang="en-US" sz="1200" i="1" dirty="0" smtClean="0">
              <a:solidFill>
                <a:srgbClr val="FFFFFF"/>
              </a:solidFill>
              <a:latin typeface="Calibri"/>
              <a:cs typeface="Arial"/>
            </a:endParaRPr>
          </a:p>
          <a:p>
            <a:pPr>
              <a:lnSpc>
                <a:spcPct val="90000"/>
              </a:lnSpc>
            </a:pPr>
            <a:r>
              <a:rPr lang="en-US" sz="2200" i="1" dirty="0" smtClean="0">
                <a:solidFill>
                  <a:srgbClr val="8EB4E3"/>
                </a:solidFill>
                <a:latin typeface="Calibri"/>
                <a:cs typeface="Arial"/>
              </a:rPr>
              <a:t>4.	</a:t>
            </a:r>
            <a:r>
              <a:rPr lang="en-US" sz="2200" i="1" dirty="0">
                <a:solidFill>
                  <a:srgbClr val="8EB4E3"/>
                </a:solidFill>
                <a:latin typeface="Calibri"/>
                <a:cs typeface="Arial"/>
              </a:rPr>
              <a:t>Description of the Observations</a:t>
            </a:r>
          </a:p>
          <a:p>
            <a:pPr lvl="1">
              <a:lnSpc>
                <a:spcPct val="90000"/>
              </a:lnSpc>
            </a:pPr>
            <a:r>
              <a:rPr lang="en-US" sz="2200" i="1" dirty="0">
                <a:solidFill>
                  <a:srgbClr val="FFFFFF"/>
                </a:solidFill>
                <a:latin typeface="Calibri"/>
                <a:cs typeface="Arial"/>
              </a:rPr>
              <a:t>Establish feasibility for early execution, and flexibility in target selection to accommodate any change to start date for Cy1 science obs</a:t>
            </a:r>
            <a:r>
              <a:rPr lang="en-US" sz="2200" i="1" dirty="0" smtClean="0">
                <a:solidFill>
                  <a:srgbClr val="FFFFFF"/>
                </a:solidFill>
                <a:latin typeface="Calibri"/>
                <a:cs typeface="Arial"/>
              </a:rPr>
              <a:t>.</a:t>
            </a:r>
          </a:p>
          <a:p>
            <a:pPr lvl="1">
              <a:lnSpc>
                <a:spcPct val="90000"/>
              </a:lnSpc>
            </a:pPr>
            <a:endParaRPr lang="en-US" sz="1200" i="1" dirty="0">
              <a:solidFill>
                <a:srgbClr val="FFFFFF"/>
              </a:solidFill>
              <a:latin typeface="Calibri"/>
              <a:cs typeface="Arial"/>
            </a:endParaRPr>
          </a:p>
          <a:p>
            <a:pPr>
              <a:lnSpc>
                <a:spcPct val="90000"/>
              </a:lnSpc>
            </a:pPr>
            <a:r>
              <a:rPr lang="en-US" sz="2200" i="1" dirty="0" smtClean="0">
                <a:solidFill>
                  <a:srgbClr val="8EB4E3"/>
                </a:solidFill>
                <a:latin typeface="Calibri"/>
                <a:cs typeface="Arial"/>
              </a:rPr>
              <a:t>5.</a:t>
            </a:r>
            <a:r>
              <a:rPr lang="en-US" sz="2200" i="1" dirty="0">
                <a:solidFill>
                  <a:srgbClr val="8EB4E3"/>
                </a:solidFill>
                <a:latin typeface="Calibri"/>
                <a:cs typeface="Arial"/>
              </a:rPr>
              <a:t>	Team Diversity</a:t>
            </a:r>
          </a:p>
          <a:p>
            <a:pPr>
              <a:lnSpc>
                <a:spcPct val="90000"/>
              </a:lnSpc>
            </a:pPr>
            <a:r>
              <a:rPr lang="en-US" sz="2200" i="1" dirty="0">
                <a:solidFill>
                  <a:srgbClr val="FFFFFF"/>
                </a:solidFill>
                <a:latin typeface="Calibri"/>
                <a:cs typeface="Arial"/>
              </a:rPr>
              <a:t>	Description of how the proposing team represents and has input  	from diversity of experts with broad demographics within sub-discipline</a:t>
            </a:r>
            <a:endParaRPr lang="en-US" sz="2200" dirty="0" smtClean="0">
              <a:solidFill>
                <a:srgbClr val="FFFFFF"/>
              </a:solidFill>
              <a:latin typeface="Calibri"/>
              <a:cs typeface="Arial"/>
            </a:endParaRPr>
          </a:p>
          <a:p>
            <a:pPr>
              <a:lnSpc>
                <a:spcPct val="90000"/>
              </a:lnSpc>
            </a:pPr>
            <a:r>
              <a:rPr lang="en-US" sz="2400" i="1" dirty="0" smtClean="0">
                <a:solidFill>
                  <a:srgbClr val="FFFFFF"/>
                </a:solidFill>
                <a:latin typeface="Calibri"/>
                <a:cs typeface="Arial"/>
              </a:rPr>
              <a:t>	</a:t>
            </a:r>
          </a:p>
          <a:p>
            <a:pPr>
              <a:lnSpc>
                <a:spcPct val="90000"/>
              </a:lnSpc>
            </a:pPr>
            <a:endParaRPr lang="en-US" sz="2400" i="1" dirty="0" smtClean="0">
              <a:solidFill>
                <a:srgbClr val="FFFFFF"/>
              </a:solidFill>
              <a:latin typeface="Calibri"/>
              <a:cs typeface="Arial"/>
            </a:endParaRPr>
          </a:p>
          <a:p>
            <a:pPr marL="457200" indent="-457200">
              <a:lnSpc>
                <a:spcPct val="90000"/>
              </a:lnSpc>
              <a:buFont typeface="+mj-lt"/>
              <a:buAutoNum type="arabicPeriod"/>
            </a:pPr>
            <a:endParaRPr lang="en-US" sz="2400" i="1" dirty="0">
              <a:solidFill>
                <a:srgbClr val="FFFFFF"/>
              </a:solidFill>
              <a:latin typeface="Calibri"/>
              <a:cs typeface="Arial"/>
            </a:endParaRPr>
          </a:p>
          <a:p>
            <a:pPr marL="457200" indent="-457200">
              <a:lnSpc>
                <a:spcPct val="90000"/>
              </a:lnSpc>
              <a:buFont typeface="+mj-lt"/>
              <a:buAutoNum type="arabicPeriod"/>
            </a:pPr>
            <a:endParaRPr lang="en-US" sz="2400" dirty="0" smtClean="0">
              <a:solidFill>
                <a:srgbClr val="FFFFFF"/>
              </a:solidFill>
              <a:latin typeface="Calibri"/>
              <a:cs typeface="Arial"/>
            </a:endParaRPr>
          </a:p>
          <a:p>
            <a:pPr>
              <a:spcBef>
                <a:spcPts val="76"/>
              </a:spcBef>
            </a:pPr>
            <a:endParaRPr lang="en-US" i="1" dirty="0" smtClean="0">
              <a:solidFill>
                <a:srgbClr val="1F497D">
                  <a:lumMod val="40000"/>
                  <a:lumOff val="60000"/>
                </a:srgbClr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38803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8"/>
          <p:cNvSpPr txBox="1"/>
          <p:nvPr/>
        </p:nvSpPr>
        <p:spPr>
          <a:xfrm>
            <a:off x="302204" y="200734"/>
            <a:ext cx="8602710" cy="6353468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2400" i="1" dirty="0" smtClean="0">
                <a:solidFill>
                  <a:srgbClr val="FFFFFF"/>
                </a:solidFill>
                <a:cs typeface="Arial"/>
              </a:rPr>
              <a:t>DD-ERS selection criteria </a:t>
            </a:r>
            <a:r>
              <a:rPr lang="en-US" sz="2400" i="1" dirty="0" smtClean="0">
                <a:solidFill>
                  <a:schemeClr val="tx2">
                    <a:lumMod val="40000"/>
                    <a:lumOff val="60000"/>
                  </a:schemeClr>
                </a:solidFill>
                <a:cs typeface="Arial"/>
              </a:rPr>
              <a:t>(not your standard </a:t>
            </a:r>
            <a:r>
              <a:rPr lang="en-US" sz="2400" i="1" dirty="0">
                <a:solidFill>
                  <a:schemeClr val="tx2">
                    <a:lumMod val="40000"/>
                    <a:lumOff val="60000"/>
                  </a:schemeClr>
                </a:solidFill>
                <a:cs typeface="Arial"/>
              </a:rPr>
              <a:t>GO </a:t>
            </a:r>
            <a:r>
              <a:rPr lang="en-US" sz="2400" i="1" dirty="0" smtClean="0">
                <a:solidFill>
                  <a:schemeClr val="tx2">
                    <a:lumMod val="40000"/>
                    <a:lumOff val="60000"/>
                  </a:schemeClr>
                </a:solidFill>
                <a:cs typeface="Arial"/>
              </a:rPr>
              <a:t>proposal…)</a:t>
            </a:r>
            <a:endParaRPr lang="en-US" sz="2400" i="1" dirty="0">
              <a:solidFill>
                <a:schemeClr val="accent1">
                  <a:lumMod val="40000"/>
                  <a:lumOff val="60000"/>
                </a:schemeClr>
              </a:solidFill>
              <a:cs typeface="Arial"/>
            </a:endParaRPr>
          </a:p>
          <a:p>
            <a:pPr>
              <a:lnSpc>
                <a:spcPct val="90000"/>
              </a:lnSpc>
            </a:pPr>
            <a:endParaRPr lang="en-US" sz="2400" i="1" dirty="0">
              <a:solidFill>
                <a:srgbClr val="FFFFFF"/>
              </a:solidFill>
              <a:cs typeface="Arial"/>
            </a:endParaRPr>
          </a:p>
          <a:p>
            <a:pPr marL="800100" lvl="1" indent="-342900">
              <a:lnSpc>
                <a:spcPct val="90000"/>
              </a:lnSpc>
              <a:buFont typeface="Arial"/>
              <a:buChar char="•"/>
            </a:pPr>
            <a:r>
              <a:rPr lang="en-US" sz="2400" i="1" dirty="0" smtClean="0">
                <a:solidFill>
                  <a:schemeClr val="bg1"/>
                </a:solidFill>
                <a:cs typeface="Arial"/>
              </a:rPr>
              <a:t>Facilitation of community understanding of JWST science capabilities</a:t>
            </a:r>
          </a:p>
          <a:p>
            <a:pPr marL="628650" lvl="1" indent="-171450">
              <a:lnSpc>
                <a:spcPct val="90000"/>
              </a:lnSpc>
              <a:buFont typeface="Arial"/>
              <a:buChar char="•"/>
            </a:pPr>
            <a:endParaRPr lang="en-US" sz="2400" i="1" dirty="0">
              <a:solidFill>
                <a:schemeClr val="bg1"/>
              </a:solidFill>
              <a:cs typeface="Arial"/>
            </a:endParaRPr>
          </a:p>
          <a:p>
            <a:pPr marL="800100" lvl="1" indent="-342900">
              <a:lnSpc>
                <a:spcPct val="90000"/>
              </a:lnSpc>
              <a:buFont typeface="Arial"/>
              <a:buChar char="•"/>
            </a:pPr>
            <a:r>
              <a:rPr lang="en-US" sz="2400" i="1" dirty="0" smtClean="0">
                <a:solidFill>
                  <a:schemeClr val="bg1"/>
                </a:solidFill>
                <a:cs typeface="Arial"/>
              </a:rPr>
              <a:t>Value of proposed science-enabling products </a:t>
            </a:r>
            <a:endParaRPr lang="en-US" sz="2400" i="1" dirty="0">
              <a:solidFill>
                <a:schemeClr val="bg1"/>
              </a:solidFill>
              <a:cs typeface="Arial"/>
            </a:endParaRPr>
          </a:p>
          <a:p>
            <a:pPr marL="628650" lvl="1" indent="-171450">
              <a:lnSpc>
                <a:spcPct val="90000"/>
              </a:lnSpc>
              <a:buFont typeface="Arial"/>
              <a:buChar char="•"/>
            </a:pPr>
            <a:endParaRPr lang="en-US" sz="2400" i="1" dirty="0">
              <a:solidFill>
                <a:schemeClr val="bg1"/>
              </a:solidFill>
              <a:cs typeface="Arial"/>
            </a:endParaRPr>
          </a:p>
          <a:p>
            <a:pPr marL="800100" lvl="1" indent="-342900">
              <a:lnSpc>
                <a:spcPct val="90000"/>
              </a:lnSpc>
              <a:buFont typeface="Arial"/>
              <a:buChar char="•"/>
            </a:pPr>
            <a:r>
              <a:rPr lang="en-US" sz="2400" i="1" dirty="0" smtClean="0">
                <a:solidFill>
                  <a:schemeClr val="bg1"/>
                </a:solidFill>
                <a:cs typeface="Arial"/>
              </a:rPr>
              <a:t>Credibility of work and management plan</a:t>
            </a:r>
          </a:p>
          <a:p>
            <a:pPr marL="628650" lvl="1" indent="-171450">
              <a:lnSpc>
                <a:spcPct val="90000"/>
              </a:lnSpc>
              <a:buFont typeface="Arial"/>
              <a:buChar char="•"/>
            </a:pPr>
            <a:endParaRPr lang="en-US" sz="2400" i="1" dirty="0" smtClean="0">
              <a:solidFill>
                <a:schemeClr val="bg1"/>
              </a:solidFill>
              <a:cs typeface="Arial"/>
            </a:endParaRPr>
          </a:p>
          <a:p>
            <a:pPr marL="800100" lvl="1" indent="-342900">
              <a:lnSpc>
                <a:spcPct val="90000"/>
              </a:lnSpc>
              <a:buFont typeface="Arial"/>
              <a:buChar char="•"/>
            </a:pPr>
            <a:r>
              <a:rPr lang="en-US" sz="2400" i="1" dirty="0" smtClean="0">
                <a:solidFill>
                  <a:schemeClr val="bg1"/>
                </a:solidFill>
                <a:cs typeface="Arial"/>
              </a:rPr>
              <a:t>Scientific merit &amp; demonstration that JWST capabilities are required</a:t>
            </a:r>
          </a:p>
          <a:p>
            <a:pPr lvl="1">
              <a:lnSpc>
                <a:spcPct val="90000"/>
              </a:lnSpc>
            </a:pPr>
            <a:endParaRPr lang="en-US" sz="2400" i="1" dirty="0" smtClean="0">
              <a:solidFill>
                <a:schemeClr val="bg1"/>
              </a:solidFill>
              <a:cs typeface="Arial"/>
            </a:endParaRPr>
          </a:p>
          <a:p>
            <a:pPr marL="800100" lvl="1" indent="-342900">
              <a:lnSpc>
                <a:spcPct val="90000"/>
              </a:lnSpc>
              <a:buFont typeface="Arial"/>
              <a:buChar char="•"/>
            </a:pPr>
            <a:r>
              <a:rPr lang="en-US" sz="2400" i="1" dirty="0" smtClean="0">
                <a:solidFill>
                  <a:schemeClr val="bg1"/>
                </a:solidFill>
                <a:cs typeface="Arial"/>
              </a:rPr>
              <a:t>Technical merit, feasibility for early execution, target selection flexibility</a:t>
            </a:r>
          </a:p>
          <a:p>
            <a:pPr marL="342900" indent="-342900">
              <a:lnSpc>
                <a:spcPct val="90000"/>
              </a:lnSpc>
              <a:buFont typeface="Arial"/>
              <a:buChar char="•"/>
            </a:pPr>
            <a:endParaRPr lang="en-US" sz="2400" i="1" dirty="0">
              <a:solidFill>
                <a:schemeClr val="bg1"/>
              </a:solidFill>
              <a:cs typeface="Arial"/>
            </a:endParaRPr>
          </a:p>
          <a:p>
            <a:pPr>
              <a:lnSpc>
                <a:spcPct val="90000"/>
              </a:lnSpc>
            </a:pPr>
            <a:r>
              <a:rPr lang="en-US" sz="2400" i="1" dirty="0" smtClean="0">
                <a:solidFill>
                  <a:schemeClr val="bg1"/>
                </a:solidFill>
                <a:cs typeface="Arial"/>
              </a:rPr>
              <a:t>Full details to be provided in the DD-ERS Call for Proposals (Jan2017).</a:t>
            </a:r>
            <a:endParaRPr lang="en-US" sz="2400" i="1" dirty="0" smtClean="0">
              <a:solidFill>
                <a:srgbClr val="FFFFFF"/>
              </a:solidFill>
              <a:cs typeface="Arial"/>
            </a:endParaRPr>
          </a:p>
          <a:p>
            <a:pPr>
              <a:lnSpc>
                <a:spcPct val="90000"/>
              </a:lnSpc>
            </a:pPr>
            <a:endParaRPr lang="en-US" sz="2400" i="1" dirty="0" smtClean="0">
              <a:solidFill>
                <a:srgbClr val="FFFFFF"/>
              </a:solidFill>
              <a:cs typeface="Arial"/>
            </a:endParaRPr>
          </a:p>
          <a:p>
            <a:pPr marL="457200" indent="-457200">
              <a:lnSpc>
                <a:spcPct val="90000"/>
              </a:lnSpc>
              <a:buFont typeface="+mj-lt"/>
              <a:buAutoNum type="arabicPeriod"/>
            </a:pPr>
            <a:endParaRPr lang="en-US" sz="2400" i="1" dirty="0">
              <a:solidFill>
                <a:srgbClr val="FFFFFF"/>
              </a:solidFill>
              <a:cs typeface="Arial"/>
            </a:endParaRPr>
          </a:p>
          <a:p>
            <a:pPr marL="457200" indent="-457200">
              <a:lnSpc>
                <a:spcPct val="90000"/>
              </a:lnSpc>
              <a:buFont typeface="+mj-lt"/>
              <a:buAutoNum type="arabicPeriod"/>
            </a:pPr>
            <a:endParaRPr lang="en-US" sz="2400" dirty="0" smtClean="0">
              <a:solidFill>
                <a:srgbClr val="FFFFFF"/>
              </a:solidFill>
              <a:cs typeface="Arial"/>
            </a:endParaRPr>
          </a:p>
          <a:p>
            <a:pPr>
              <a:spcBef>
                <a:spcPts val="76"/>
              </a:spcBef>
            </a:pPr>
            <a:endParaRPr lang="en-US" i="1" dirty="0" smtClean="0">
              <a:solidFill>
                <a:schemeClr val="tx2">
                  <a:lumMod val="40000"/>
                  <a:lumOff val="60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r>
              <a:rPr lang="en-US" dirty="0" smtClean="0"/>
              <a:t>ESAC September 26 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3520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8"/>
          <p:cNvSpPr txBox="1"/>
          <p:nvPr/>
        </p:nvSpPr>
        <p:spPr>
          <a:xfrm>
            <a:off x="302204" y="390847"/>
            <a:ext cx="8602710" cy="6353468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 sz="2400" i="1" dirty="0" smtClean="0">
                <a:solidFill>
                  <a:srgbClr val="FFFFFF"/>
                </a:solidFill>
                <a:cs typeface="Arial"/>
              </a:rPr>
              <a:t>DD-ERS Data Products</a:t>
            </a:r>
          </a:p>
          <a:p>
            <a:pPr>
              <a:lnSpc>
                <a:spcPct val="90000"/>
              </a:lnSpc>
            </a:pPr>
            <a:endParaRPr lang="en-US" sz="1000" i="1" dirty="0" smtClean="0">
              <a:solidFill>
                <a:schemeClr val="tx2">
                  <a:lumMod val="40000"/>
                  <a:lumOff val="60000"/>
                </a:schemeClr>
              </a:solidFill>
              <a:cs typeface="Arial"/>
            </a:endParaRPr>
          </a:p>
          <a:p>
            <a:pPr>
              <a:lnSpc>
                <a:spcPct val="90000"/>
              </a:lnSpc>
            </a:pPr>
            <a:endParaRPr lang="en-US" sz="1000" i="1" dirty="0">
              <a:solidFill>
                <a:schemeClr val="tx2">
                  <a:lumMod val="40000"/>
                  <a:lumOff val="60000"/>
                </a:schemeClr>
              </a:solidFill>
              <a:cs typeface="Arial"/>
            </a:endParaRPr>
          </a:p>
          <a:p>
            <a:pPr>
              <a:lnSpc>
                <a:spcPct val="90000"/>
              </a:lnSpc>
            </a:pPr>
            <a:r>
              <a:rPr lang="en-US" sz="2400" i="1" dirty="0" smtClean="0">
                <a:solidFill>
                  <a:srgbClr val="FFFFFF"/>
                </a:solidFill>
                <a:cs typeface="Arial"/>
              </a:rPr>
              <a:t>Examples</a:t>
            </a:r>
          </a:p>
          <a:p>
            <a:pPr>
              <a:lnSpc>
                <a:spcPct val="90000"/>
              </a:lnSpc>
            </a:pPr>
            <a:endParaRPr lang="en-US" sz="1000" i="1" dirty="0">
              <a:solidFill>
                <a:srgbClr val="FFFFFF"/>
              </a:solidFill>
              <a:cs typeface="Arial"/>
            </a:endParaRPr>
          </a:p>
          <a:p>
            <a:pPr lvl="1">
              <a:lnSpc>
                <a:spcPct val="90000"/>
              </a:lnSpc>
            </a:pPr>
            <a:r>
              <a:rPr lang="en-US" sz="2400" i="1" dirty="0">
                <a:solidFill>
                  <a:srgbClr val="FFFFFF"/>
                </a:solidFill>
                <a:cs typeface="Arial"/>
              </a:rPr>
              <a:t>1.	</a:t>
            </a:r>
            <a:r>
              <a:rPr lang="en-US" sz="2400" i="1" dirty="0" smtClean="0">
                <a:solidFill>
                  <a:srgbClr val="FFFFFF"/>
                </a:solidFill>
                <a:cs typeface="Arial"/>
              </a:rPr>
              <a:t>Participation in community briefings organized by STScI</a:t>
            </a:r>
            <a:endParaRPr lang="en-US" sz="2400" i="1" dirty="0">
              <a:solidFill>
                <a:srgbClr val="FFFFFF"/>
              </a:solidFill>
              <a:cs typeface="Arial"/>
            </a:endParaRPr>
          </a:p>
          <a:p>
            <a:pPr marL="1257300" lvl="2" indent="-342900">
              <a:lnSpc>
                <a:spcPct val="90000"/>
              </a:lnSpc>
              <a:buFont typeface="Arial"/>
              <a:buChar char="•"/>
            </a:pPr>
            <a:r>
              <a:rPr lang="en-US" sz="2400" i="1" dirty="0">
                <a:solidFill>
                  <a:srgbClr val="FFFFFF"/>
                </a:solidFill>
                <a:cs typeface="Arial"/>
              </a:rPr>
              <a:t>w</a:t>
            </a:r>
            <a:r>
              <a:rPr lang="en-US" sz="2400" i="1" dirty="0" smtClean="0">
                <a:solidFill>
                  <a:srgbClr val="FFFFFF"/>
                </a:solidFill>
                <a:cs typeface="Arial"/>
              </a:rPr>
              <a:t>ritten/oral </a:t>
            </a:r>
            <a:r>
              <a:rPr lang="en-US" sz="2400" i="1" dirty="0">
                <a:solidFill>
                  <a:srgbClr val="FFFFFF"/>
                </a:solidFill>
                <a:cs typeface="Arial"/>
              </a:rPr>
              <a:t>updates on progress</a:t>
            </a:r>
          </a:p>
          <a:p>
            <a:pPr marL="1257300" lvl="2" indent="-342900">
              <a:lnSpc>
                <a:spcPct val="90000"/>
              </a:lnSpc>
              <a:buFont typeface="Arial"/>
              <a:buChar char="•"/>
            </a:pPr>
            <a:r>
              <a:rPr lang="en-US" sz="2400" i="1" dirty="0">
                <a:solidFill>
                  <a:srgbClr val="FFFFFF"/>
                </a:solidFill>
                <a:cs typeface="Arial"/>
              </a:rPr>
              <a:t>w</a:t>
            </a:r>
            <a:r>
              <a:rPr lang="en-US" sz="2400" i="1" dirty="0" smtClean="0">
                <a:solidFill>
                  <a:srgbClr val="FFFFFF"/>
                </a:solidFill>
                <a:cs typeface="Arial"/>
              </a:rPr>
              <a:t>ritten/oral </a:t>
            </a:r>
            <a:r>
              <a:rPr lang="en-US" sz="2400" i="1" dirty="0">
                <a:solidFill>
                  <a:srgbClr val="FFFFFF"/>
                </a:solidFill>
                <a:cs typeface="Arial"/>
              </a:rPr>
              <a:t>documentation of lessons-</a:t>
            </a:r>
            <a:r>
              <a:rPr lang="en-US" sz="2400" i="1" dirty="0" smtClean="0">
                <a:solidFill>
                  <a:srgbClr val="FFFFFF"/>
                </a:solidFill>
                <a:cs typeface="Arial"/>
              </a:rPr>
              <a:t>learned</a:t>
            </a:r>
            <a:endParaRPr lang="en-US" sz="1000" i="1" dirty="0" smtClean="0">
              <a:solidFill>
                <a:srgbClr val="FFFFFF"/>
              </a:solidFill>
              <a:cs typeface="Arial"/>
            </a:endParaRPr>
          </a:p>
          <a:p>
            <a:pPr lvl="1">
              <a:lnSpc>
                <a:spcPct val="90000"/>
              </a:lnSpc>
            </a:pPr>
            <a:r>
              <a:rPr lang="en-US" sz="2400" i="1" dirty="0" smtClean="0">
                <a:solidFill>
                  <a:srgbClr val="FFFFFF"/>
                </a:solidFill>
                <a:cs typeface="Arial"/>
              </a:rPr>
              <a:t>2</a:t>
            </a:r>
            <a:r>
              <a:rPr lang="en-US" sz="2400" i="1" dirty="0">
                <a:solidFill>
                  <a:srgbClr val="FFFFFF"/>
                </a:solidFill>
                <a:cs typeface="Arial"/>
              </a:rPr>
              <a:t>.	Software with documentation</a:t>
            </a:r>
          </a:p>
          <a:p>
            <a:pPr marL="1257300" lvl="2" indent="-342900">
              <a:lnSpc>
                <a:spcPct val="90000"/>
              </a:lnSpc>
              <a:buFont typeface="Arial"/>
              <a:buChar char="•"/>
            </a:pPr>
            <a:r>
              <a:rPr lang="en-US" sz="2400" i="1" dirty="0">
                <a:solidFill>
                  <a:srgbClr val="FFFFFF"/>
                </a:solidFill>
                <a:cs typeface="Arial"/>
              </a:rPr>
              <a:t>data analysis and modeling</a:t>
            </a:r>
          </a:p>
          <a:p>
            <a:pPr marL="1257300" lvl="2" indent="-342900">
              <a:lnSpc>
                <a:spcPct val="90000"/>
              </a:lnSpc>
              <a:buFont typeface="Arial"/>
              <a:buChar char="•"/>
            </a:pPr>
            <a:r>
              <a:rPr lang="en-US" sz="2400" i="1" dirty="0">
                <a:solidFill>
                  <a:srgbClr val="FFFFFF"/>
                </a:solidFill>
                <a:cs typeface="Arial"/>
              </a:rPr>
              <a:t>enhanced data </a:t>
            </a:r>
            <a:r>
              <a:rPr lang="en-US" sz="2400" i="1" dirty="0" smtClean="0">
                <a:solidFill>
                  <a:srgbClr val="FFFFFF"/>
                </a:solidFill>
                <a:cs typeface="Arial"/>
              </a:rPr>
              <a:t>processing</a:t>
            </a:r>
            <a:endParaRPr lang="en-US" sz="1000" i="1" dirty="0" smtClean="0">
              <a:solidFill>
                <a:srgbClr val="FFFFFF"/>
              </a:solidFill>
              <a:cs typeface="Arial"/>
            </a:endParaRPr>
          </a:p>
          <a:p>
            <a:pPr lvl="1">
              <a:lnSpc>
                <a:spcPct val="90000"/>
              </a:lnSpc>
            </a:pPr>
            <a:r>
              <a:rPr lang="en-US" sz="2400" i="1" dirty="0" smtClean="0">
                <a:solidFill>
                  <a:srgbClr val="FFFFFF"/>
                </a:solidFill>
                <a:cs typeface="Arial"/>
              </a:rPr>
              <a:t>3</a:t>
            </a:r>
            <a:r>
              <a:rPr lang="en-US" sz="2400" i="1" dirty="0">
                <a:solidFill>
                  <a:srgbClr val="FFFFFF"/>
                </a:solidFill>
                <a:cs typeface="Arial"/>
              </a:rPr>
              <a:t>.	Enhanced data products with documentation</a:t>
            </a:r>
          </a:p>
          <a:p>
            <a:pPr marL="1257300" lvl="2" indent="-342900">
              <a:lnSpc>
                <a:spcPct val="90000"/>
              </a:lnSpc>
              <a:buFont typeface="Arial"/>
              <a:buChar char="•"/>
            </a:pPr>
            <a:r>
              <a:rPr lang="en-US" sz="2400" i="1" dirty="0">
                <a:solidFill>
                  <a:srgbClr val="FFFFFF"/>
                </a:solidFill>
                <a:cs typeface="Arial"/>
              </a:rPr>
              <a:t>aligned multiband images, extracted spectra, </a:t>
            </a:r>
            <a:r>
              <a:rPr lang="en-US" sz="2400" i="1" dirty="0" err="1">
                <a:solidFill>
                  <a:srgbClr val="FFFFFF"/>
                </a:solidFill>
                <a:cs typeface="Arial"/>
              </a:rPr>
              <a:t>etc</a:t>
            </a:r>
            <a:endParaRPr lang="en-US" sz="2400" i="1" dirty="0">
              <a:solidFill>
                <a:srgbClr val="FFFFFF"/>
              </a:solidFill>
              <a:cs typeface="Arial"/>
            </a:endParaRPr>
          </a:p>
          <a:p>
            <a:pPr marL="1257300" lvl="2" indent="-342900">
              <a:lnSpc>
                <a:spcPct val="90000"/>
              </a:lnSpc>
              <a:buFont typeface="Arial"/>
              <a:buChar char="•"/>
            </a:pPr>
            <a:r>
              <a:rPr lang="en-US" sz="2400" i="1" dirty="0" smtClean="0">
                <a:solidFill>
                  <a:srgbClr val="FFFFFF"/>
                </a:solidFill>
                <a:cs typeface="Arial"/>
              </a:rPr>
              <a:t>catalogs</a:t>
            </a:r>
            <a:endParaRPr lang="en-US" sz="1000" i="1" dirty="0" smtClean="0">
              <a:solidFill>
                <a:srgbClr val="FFFFFF"/>
              </a:solidFill>
              <a:cs typeface="Arial"/>
            </a:endParaRPr>
          </a:p>
          <a:p>
            <a:pPr>
              <a:lnSpc>
                <a:spcPct val="90000"/>
              </a:lnSpc>
            </a:pPr>
            <a:endParaRPr lang="en-US" sz="2400" i="1" dirty="0">
              <a:solidFill>
                <a:srgbClr val="FFFFFF"/>
              </a:solidFill>
              <a:cs typeface="Arial"/>
            </a:endParaRPr>
          </a:p>
          <a:p>
            <a:pPr>
              <a:lnSpc>
                <a:spcPct val="90000"/>
              </a:lnSpc>
            </a:pPr>
            <a:r>
              <a:rPr lang="en-US" sz="2400" i="1" dirty="0" smtClean="0">
                <a:solidFill>
                  <a:srgbClr val="FFFFFF"/>
                </a:solidFill>
                <a:cs typeface="Arial"/>
              </a:rPr>
              <a:t>Building </a:t>
            </a:r>
            <a:r>
              <a:rPr lang="en-US" sz="2400" i="1" dirty="0">
                <a:solidFill>
                  <a:srgbClr val="FFFFFF"/>
                </a:solidFill>
                <a:cs typeface="Arial"/>
              </a:rPr>
              <a:t>blocks for GO programs </a:t>
            </a:r>
          </a:p>
          <a:p>
            <a:pPr marL="1257300" lvl="2" indent="-342900">
              <a:lnSpc>
                <a:spcPct val="90000"/>
              </a:lnSpc>
              <a:buFont typeface="Arial"/>
              <a:buChar char="•"/>
            </a:pPr>
            <a:r>
              <a:rPr lang="en-US" sz="2400" i="1" dirty="0" smtClean="0">
                <a:solidFill>
                  <a:srgbClr val="FFFFFF"/>
                </a:solidFill>
                <a:cs typeface="Arial"/>
              </a:rPr>
              <a:t>APT files available at Cy1 CP release</a:t>
            </a:r>
          </a:p>
          <a:p>
            <a:pPr marL="1257300" lvl="2" indent="-342900">
              <a:lnSpc>
                <a:spcPct val="90000"/>
              </a:lnSpc>
              <a:buFont typeface="Arial"/>
              <a:buChar char="•"/>
            </a:pPr>
            <a:r>
              <a:rPr lang="en-US" sz="2400" i="1" dirty="0" smtClean="0">
                <a:solidFill>
                  <a:srgbClr val="FFFFFF"/>
                </a:solidFill>
                <a:cs typeface="Arial"/>
              </a:rPr>
              <a:t>Enables Cy1 archival programs</a:t>
            </a:r>
          </a:p>
          <a:p>
            <a:pPr>
              <a:lnSpc>
                <a:spcPct val="90000"/>
              </a:lnSpc>
            </a:pPr>
            <a:endParaRPr lang="en-US" sz="1000" i="1" dirty="0" smtClean="0">
              <a:solidFill>
                <a:srgbClr val="FFFFFF"/>
              </a:solidFill>
              <a:cs typeface="Arial"/>
            </a:endParaRPr>
          </a:p>
          <a:p>
            <a:pPr>
              <a:lnSpc>
                <a:spcPct val="90000"/>
              </a:lnSpc>
            </a:pPr>
            <a:r>
              <a:rPr lang="en-US" sz="2400" i="1" dirty="0" smtClean="0">
                <a:solidFill>
                  <a:srgbClr val="FFFFFF"/>
                </a:solidFill>
                <a:cs typeface="Arial"/>
              </a:rPr>
              <a:t>Provides kernels for cohesive science-based training sets </a:t>
            </a:r>
          </a:p>
          <a:p>
            <a:pPr marL="1257300" lvl="2" indent="-342900">
              <a:lnSpc>
                <a:spcPct val="90000"/>
              </a:lnSpc>
              <a:buFont typeface="Arial"/>
              <a:buChar char="•"/>
            </a:pPr>
            <a:r>
              <a:rPr lang="en-US" sz="2400" i="1" dirty="0" smtClean="0">
                <a:solidFill>
                  <a:srgbClr val="FFFFFF"/>
                </a:solidFill>
                <a:cs typeface="Arial"/>
              </a:rPr>
              <a:t>Observation &amp; proposal planning</a:t>
            </a:r>
          </a:p>
          <a:p>
            <a:pPr marL="1257300" lvl="2" indent="-342900">
              <a:lnSpc>
                <a:spcPct val="90000"/>
              </a:lnSpc>
              <a:buFont typeface="Arial"/>
              <a:buChar char="•"/>
            </a:pPr>
            <a:r>
              <a:rPr lang="en-US" sz="2400" i="1" dirty="0" smtClean="0">
                <a:solidFill>
                  <a:srgbClr val="FFFFFF"/>
                </a:solidFill>
                <a:cs typeface="Arial"/>
              </a:rPr>
              <a:t>Data reduction and analysis cookbooks</a:t>
            </a:r>
          </a:p>
          <a:p>
            <a:pPr lvl="1">
              <a:lnSpc>
                <a:spcPct val="90000"/>
              </a:lnSpc>
            </a:pPr>
            <a:endParaRPr lang="en-US" sz="2400" i="1" dirty="0" smtClean="0">
              <a:solidFill>
                <a:srgbClr val="FFFFFF"/>
              </a:solidFill>
              <a:cs typeface="Arial"/>
            </a:endParaRPr>
          </a:p>
          <a:p>
            <a:pPr>
              <a:lnSpc>
                <a:spcPct val="90000"/>
              </a:lnSpc>
            </a:pPr>
            <a:endParaRPr lang="en-US" sz="2400" i="1" dirty="0" smtClean="0">
              <a:solidFill>
                <a:srgbClr val="FFFFFF"/>
              </a:solidFill>
              <a:cs typeface="Arial"/>
            </a:endParaRPr>
          </a:p>
          <a:p>
            <a:pPr marL="457200" indent="-457200">
              <a:lnSpc>
                <a:spcPct val="90000"/>
              </a:lnSpc>
              <a:buFont typeface="+mj-lt"/>
              <a:buAutoNum type="arabicPeriod"/>
            </a:pPr>
            <a:endParaRPr lang="en-US" sz="2400" i="1" dirty="0">
              <a:solidFill>
                <a:srgbClr val="FFFFFF"/>
              </a:solidFill>
              <a:cs typeface="Arial"/>
            </a:endParaRPr>
          </a:p>
          <a:p>
            <a:pPr marL="457200" indent="-457200">
              <a:lnSpc>
                <a:spcPct val="90000"/>
              </a:lnSpc>
              <a:buFont typeface="+mj-lt"/>
              <a:buAutoNum type="arabicPeriod"/>
            </a:pPr>
            <a:endParaRPr lang="en-US" sz="2400" dirty="0" smtClean="0">
              <a:solidFill>
                <a:srgbClr val="FFFFFF"/>
              </a:solidFill>
              <a:cs typeface="Arial"/>
            </a:endParaRPr>
          </a:p>
          <a:p>
            <a:pPr>
              <a:spcBef>
                <a:spcPts val="76"/>
              </a:spcBef>
            </a:pPr>
            <a:endParaRPr lang="en-US" i="1" dirty="0" smtClean="0">
              <a:solidFill>
                <a:schemeClr val="tx2">
                  <a:lumMod val="40000"/>
                  <a:lumOff val="60000"/>
                </a:schemeClr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9044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355601" y="652934"/>
            <a:ext cx="8455024" cy="53676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endParaRPr lang="en-US" sz="2400" dirty="0" smtClean="0">
              <a:solidFill>
                <a:srgbClr val="8EB4E3"/>
              </a:solidFill>
              <a:latin typeface="Helvetica"/>
              <a:cs typeface="Helvetica"/>
            </a:endParaRPr>
          </a:p>
          <a:p>
            <a:pPr algn="r"/>
            <a:endParaRPr lang="en-US" sz="2400" dirty="0">
              <a:solidFill>
                <a:schemeClr val="bg1"/>
              </a:solidFill>
              <a:latin typeface="Helvetica"/>
              <a:cs typeface="Helvetica"/>
            </a:endParaRPr>
          </a:p>
          <a:p>
            <a:r>
              <a:rPr lang="en-US" sz="2400" i="1" dirty="0" smtClean="0">
                <a:solidFill>
                  <a:schemeClr val="bg1"/>
                </a:solidFill>
                <a:latin typeface="Helvetica"/>
                <a:cs typeface="Helvetica"/>
              </a:rPr>
              <a:t>In addition to immediate release of data, ERS activities provide focal point  for organization of GO user support, </a:t>
            </a:r>
          </a:p>
          <a:p>
            <a:r>
              <a:rPr lang="en-US" sz="2400" i="1" dirty="0" smtClean="0">
                <a:solidFill>
                  <a:schemeClr val="bg1"/>
                </a:solidFill>
                <a:latin typeface="Helvetica"/>
                <a:cs typeface="Helvetica"/>
              </a:rPr>
              <a:t>and dissemination of information on  </a:t>
            </a:r>
            <a:r>
              <a:rPr lang="en-US" sz="2400" i="1" dirty="0" smtClean="0">
                <a:solidFill>
                  <a:schemeClr val="bg1"/>
                </a:solidFill>
                <a:latin typeface="Arial"/>
                <a:cs typeface="Arial"/>
              </a:rPr>
              <a:t>JWST </a:t>
            </a:r>
            <a:r>
              <a:rPr lang="en-US" sz="2400" i="1" dirty="0">
                <a:solidFill>
                  <a:schemeClr val="bg1"/>
                </a:solidFill>
                <a:latin typeface="Arial"/>
                <a:cs typeface="Arial"/>
              </a:rPr>
              <a:t>performance and results.</a:t>
            </a:r>
            <a:r>
              <a:rPr lang="en-US" sz="2400" i="1" dirty="0" smtClean="0">
                <a:solidFill>
                  <a:schemeClr val="bg1"/>
                </a:solidFill>
                <a:latin typeface="Helvetica"/>
                <a:cs typeface="Helvetica"/>
              </a:rPr>
              <a:t>        </a:t>
            </a:r>
          </a:p>
          <a:p>
            <a:endParaRPr lang="en-US" sz="2400" i="1" dirty="0">
              <a:solidFill>
                <a:schemeClr val="bg1"/>
              </a:solidFill>
              <a:latin typeface="Helvetica"/>
              <a:cs typeface="Helvetica"/>
            </a:endParaRPr>
          </a:p>
          <a:p>
            <a:r>
              <a:rPr lang="en-US" sz="2400" i="1" dirty="0" smtClean="0">
                <a:solidFill>
                  <a:schemeClr val="bg1"/>
                </a:solidFill>
                <a:latin typeface="Helvetica"/>
                <a:cs typeface="Helvetica"/>
              </a:rPr>
              <a:t>Accelerates the dispersion of expertise in observing with JWST</a:t>
            </a:r>
            <a:r>
              <a:rPr lang="en-US" sz="2400" i="1" dirty="0">
                <a:solidFill>
                  <a:schemeClr val="bg1"/>
                </a:solidFill>
                <a:latin typeface="Helvetica"/>
                <a:cs typeface="Helvetica"/>
              </a:rPr>
              <a:t> </a:t>
            </a:r>
            <a:r>
              <a:rPr lang="en-US" sz="2400" i="1" dirty="0" smtClean="0">
                <a:solidFill>
                  <a:schemeClr val="bg1"/>
                </a:solidFill>
                <a:latin typeface="Helvetica"/>
                <a:cs typeface="Helvetica"/>
              </a:rPr>
              <a:t>through the community to </a:t>
            </a:r>
            <a:r>
              <a:rPr lang="en-US" sz="2400" i="1" dirty="0" err="1" smtClean="0">
                <a:solidFill>
                  <a:schemeClr val="bg1"/>
                </a:solidFill>
                <a:latin typeface="Helvetica"/>
                <a:cs typeface="Helvetica"/>
              </a:rPr>
              <a:t>maximise</a:t>
            </a:r>
            <a:r>
              <a:rPr lang="en-US" sz="2400" i="1" dirty="0" smtClean="0">
                <a:solidFill>
                  <a:schemeClr val="bg1"/>
                </a:solidFill>
                <a:latin typeface="Helvetica"/>
                <a:cs typeface="Helvetica"/>
              </a:rPr>
              <a:t> the science return within 5-yr required, 10-yr anticipated lifetime.</a:t>
            </a:r>
          </a:p>
          <a:p>
            <a:endParaRPr lang="en-US" sz="2400" i="1" dirty="0">
              <a:solidFill>
                <a:schemeClr val="bg1"/>
              </a:solidFill>
              <a:latin typeface="Helvetica"/>
              <a:cs typeface="Helvetica"/>
            </a:endParaRPr>
          </a:p>
          <a:p>
            <a:endParaRPr lang="en-US" sz="2400" i="1" dirty="0">
              <a:solidFill>
                <a:schemeClr val="bg1"/>
              </a:solidFill>
              <a:latin typeface="Helvetica"/>
              <a:cs typeface="Helvetica"/>
            </a:endParaRPr>
          </a:p>
          <a:p>
            <a:endParaRPr lang="en-US" sz="2400" i="1" dirty="0" smtClean="0">
              <a:solidFill>
                <a:schemeClr val="bg1"/>
              </a:solidFill>
              <a:latin typeface="Helvetica"/>
              <a:cs typeface="Helvetica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r>
              <a:rPr lang="en-US" dirty="0" smtClean="0"/>
              <a:t>ESAC September 26 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5292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Screen Shot 2016-04-19 at 1.24.17 PM.pn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821" b="98438" l="9972" r="8988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1254" y="2078890"/>
            <a:ext cx="2150872" cy="1353352"/>
          </a:xfrm>
          <a:prstGeom prst="rect">
            <a:avLst/>
          </a:prstGeom>
        </p:spPr>
      </p:pic>
      <p:cxnSp>
        <p:nvCxnSpPr>
          <p:cNvPr id="3" name="Straight Arrow Connector 2"/>
          <p:cNvCxnSpPr/>
          <p:nvPr/>
        </p:nvCxnSpPr>
        <p:spPr>
          <a:xfrm flipV="1">
            <a:off x="4498370" y="1030657"/>
            <a:ext cx="0" cy="1121853"/>
          </a:xfrm>
          <a:prstGeom prst="straightConnector1">
            <a:avLst/>
          </a:prstGeom>
          <a:ln w="57150" cmpd="sng"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rot="5400000" flipV="1">
            <a:off x="5762701" y="2260849"/>
            <a:ext cx="0" cy="1121853"/>
          </a:xfrm>
          <a:prstGeom prst="straightConnector1">
            <a:avLst/>
          </a:prstGeom>
          <a:ln w="57150" cmpd="sng"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4997398" y="1294866"/>
            <a:ext cx="969456" cy="1041694"/>
          </a:xfrm>
          <a:prstGeom prst="straightConnector1">
            <a:avLst/>
          </a:prstGeom>
          <a:ln w="57150" cmpd="sng"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rot="16200000" flipH="1">
            <a:off x="5107149" y="3327670"/>
            <a:ext cx="969456" cy="1041694"/>
          </a:xfrm>
          <a:prstGeom prst="straightConnector1">
            <a:avLst/>
          </a:prstGeom>
          <a:ln w="57150" cmpd="sng"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4" name="Picture 23" descr="Screen Shot 2016-04-19 at 1.34.33 PM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19"/>
          <a:stretch/>
        </p:blipFill>
        <p:spPr>
          <a:xfrm>
            <a:off x="6323628" y="2336560"/>
            <a:ext cx="542425" cy="907472"/>
          </a:xfrm>
          <a:prstGeom prst="rect">
            <a:avLst/>
          </a:prstGeom>
        </p:spPr>
      </p:pic>
      <p:pic>
        <p:nvPicPr>
          <p:cNvPr id="25" name="Picture 24" descr="Screen Shot 2016-04-19 at 1.34.33 PM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19"/>
          <a:stretch/>
        </p:blipFill>
        <p:spPr>
          <a:xfrm>
            <a:off x="6149539" y="3947962"/>
            <a:ext cx="542425" cy="907472"/>
          </a:xfrm>
          <a:prstGeom prst="rect">
            <a:avLst/>
          </a:prstGeom>
        </p:spPr>
      </p:pic>
      <p:pic>
        <p:nvPicPr>
          <p:cNvPr id="26" name="Picture 25" descr="Screen Shot 2016-04-19 at 1.34.33 PM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19"/>
          <a:stretch/>
        </p:blipFill>
        <p:spPr>
          <a:xfrm>
            <a:off x="4454973" y="4498550"/>
            <a:ext cx="542425" cy="907472"/>
          </a:xfrm>
          <a:prstGeom prst="rect">
            <a:avLst/>
          </a:prstGeom>
        </p:spPr>
      </p:pic>
      <p:pic>
        <p:nvPicPr>
          <p:cNvPr id="27" name="Picture 26" descr="Screen Shot 2016-04-19 at 1.34.33 PM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19"/>
          <a:stretch/>
        </p:blipFill>
        <p:spPr>
          <a:xfrm>
            <a:off x="5911631" y="576921"/>
            <a:ext cx="542425" cy="907472"/>
          </a:xfrm>
          <a:prstGeom prst="rect">
            <a:avLst/>
          </a:prstGeom>
        </p:spPr>
      </p:pic>
      <p:pic>
        <p:nvPicPr>
          <p:cNvPr id="28" name="Picture 27" descr="Screen Shot 2016-04-19 at 1.34.33 PM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19"/>
          <a:stretch/>
        </p:blipFill>
        <p:spPr>
          <a:xfrm>
            <a:off x="4170325" y="117197"/>
            <a:ext cx="542425" cy="907472"/>
          </a:xfrm>
          <a:prstGeom prst="rect">
            <a:avLst/>
          </a:prstGeom>
        </p:spPr>
      </p:pic>
      <p:pic>
        <p:nvPicPr>
          <p:cNvPr id="29" name="Picture 28" descr="Screen Shot 2016-04-19 at 1.34.33 PM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19"/>
          <a:stretch/>
        </p:blipFill>
        <p:spPr>
          <a:xfrm>
            <a:off x="2421980" y="729321"/>
            <a:ext cx="542425" cy="907472"/>
          </a:xfrm>
          <a:prstGeom prst="rect">
            <a:avLst/>
          </a:prstGeom>
        </p:spPr>
      </p:pic>
      <p:pic>
        <p:nvPicPr>
          <p:cNvPr id="30" name="Picture 29" descr="Screen Shot 2016-04-19 at 1.34.33 PM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19"/>
          <a:stretch/>
        </p:blipFill>
        <p:spPr>
          <a:xfrm>
            <a:off x="2303167" y="2436491"/>
            <a:ext cx="542425" cy="907472"/>
          </a:xfrm>
          <a:prstGeom prst="rect">
            <a:avLst/>
          </a:prstGeom>
        </p:spPr>
      </p:pic>
      <p:pic>
        <p:nvPicPr>
          <p:cNvPr id="31" name="Picture 30" descr="Screen Shot 2016-04-19 at 1.34.33 PM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19"/>
          <a:stretch/>
        </p:blipFill>
        <p:spPr>
          <a:xfrm>
            <a:off x="2519963" y="3985310"/>
            <a:ext cx="542425" cy="907472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>
          <a:xfrm rot="5400000">
            <a:off x="2920158" y="3396123"/>
            <a:ext cx="969456" cy="1041694"/>
          </a:xfrm>
          <a:prstGeom prst="straightConnector1">
            <a:avLst/>
          </a:prstGeom>
          <a:ln w="57150" cmpd="sng"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rot="16200000" flipV="1">
            <a:off x="3254120" y="2329301"/>
            <a:ext cx="0" cy="1121853"/>
          </a:xfrm>
          <a:prstGeom prst="straightConnector1">
            <a:avLst/>
          </a:prstGeom>
          <a:ln w="57150" cmpd="sng"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rot="16200000" flipV="1">
            <a:off x="2920158" y="1274946"/>
            <a:ext cx="969456" cy="1041694"/>
          </a:xfrm>
          <a:prstGeom prst="straightConnector1">
            <a:avLst/>
          </a:prstGeom>
          <a:ln w="57150" cmpd="sng"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rot="10800000" flipV="1">
            <a:off x="4498370" y="3520433"/>
            <a:ext cx="0" cy="1121853"/>
          </a:xfrm>
          <a:prstGeom prst="straightConnector1">
            <a:avLst/>
          </a:prstGeom>
          <a:ln w="57150" cmpd="sng"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r>
              <a:rPr lang="en-US" dirty="0" smtClean="0"/>
              <a:t>ESAC September 26 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2591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Picture 76" descr="Screen Shot 2016-04-19 at 1.34.33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19"/>
          <a:stretch/>
        </p:blipFill>
        <p:spPr>
          <a:xfrm>
            <a:off x="3346493" y="23649"/>
            <a:ext cx="542425" cy="907472"/>
          </a:xfrm>
          <a:prstGeom prst="rect">
            <a:avLst/>
          </a:prstGeom>
        </p:spPr>
      </p:pic>
      <p:pic>
        <p:nvPicPr>
          <p:cNvPr id="9" name="Picture 8" descr="Screen Shot 2016-04-19 at 1.24.17 PM.pn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821" b="98438" l="9972" r="8988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1254" y="2078890"/>
            <a:ext cx="2150872" cy="1353352"/>
          </a:xfrm>
          <a:prstGeom prst="rect">
            <a:avLst/>
          </a:prstGeom>
        </p:spPr>
      </p:pic>
      <p:cxnSp>
        <p:nvCxnSpPr>
          <p:cNvPr id="3" name="Straight Arrow Connector 2"/>
          <p:cNvCxnSpPr/>
          <p:nvPr/>
        </p:nvCxnSpPr>
        <p:spPr>
          <a:xfrm flipV="1">
            <a:off x="4498370" y="1030657"/>
            <a:ext cx="0" cy="1121853"/>
          </a:xfrm>
          <a:prstGeom prst="straightConnector1">
            <a:avLst/>
          </a:prstGeom>
          <a:ln w="57150" cmpd="sng"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rot="5400000" flipV="1">
            <a:off x="5762701" y="2260849"/>
            <a:ext cx="0" cy="1121853"/>
          </a:xfrm>
          <a:prstGeom prst="straightConnector1">
            <a:avLst/>
          </a:prstGeom>
          <a:ln w="57150" cmpd="sng">
            <a:solidFill>
              <a:srgbClr val="8EB4E3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rot="16200000" flipH="1">
            <a:off x="5107149" y="3327670"/>
            <a:ext cx="969456" cy="1041694"/>
          </a:xfrm>
          <a:prstGeom prst="straightConnector1">
            <a:avLst/>
          </a:prstGeom>
          <a:ln w="57150" cmpd="sng"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5" name="Picture 24" descr="Screen Shot 2016-04-19 at 1.34.33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19"/>
          <a:stretch/>
        </p:blipFill>
        <p:spPr>
          <a:xfrm>
            <a:off x="6149539" y="3947962"/>
            <a:ext cx="542425" cy="907472"/>
          </a:xfrm>
          <a:prstGeom prst="rect">
            <a:avLst/>
          </a:prstGeom>
        </p:spPr>
      </p:pic>
      <p:pic>
        <p:nvPicPr>
          <p:cNvPr id="26" name="Picture 25" descr="Screen Shot 2016-04-19 at 1.34.33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19"/>
          <a:stretch/>
        </p:blipFill>
        <p:spPr>
          <a:xfrm>
            <a:off x="4454973" y="4498550"/>
            <a:ext cx="542425" cy="907472"/>
          </a:xfrm>
          <a:prstGeom prst="rect">
            <a:avLst/>
          </a:prstGeom>
        </p:spPr>
      </p:pic>
      <p:pic>
        <p:nvPicPr>
          <p:cNvPr id="27" name="Picture 26" descr="Screen Shot 2016-04-19 at 1.34.33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19"/>
          <a:stretch/>
        </p:blipFill>
        <p:spPr>
          <a:xfrm>
            <a:off x="5911631" y="576921"/>
            <a:ext cx="542425" cy="907472"/>
          </a:xfrm>
          <a:prstGeom prst="rect">
            <a:avLst/>
          </a:prstGeom>
        </p:spPr>
      </p:pic>
      <p:pic>
        <p:nvPicPr>
          <p:cNvPr id="28" name="Picture 27" descr="Screen Shot 2016-04-19 at 1.34.33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19"/>
          <a:stretch/>
        </p:blipFill>
        <p:spPr>
          <a:xfrm>
            <a:off x="4282381" y="117197"/>
            <a:ext cx="542425" cy="907472"/>
          </a:xfrm>
          <a:prstGeom prst="rect">
            <a:avLst/>
          </a:prstGeom>
        </p:spPr>
      </p:pic>
      <p:pic>
        <p:nvPicPr>
          <p:cNvPr id="30" name="Picture 29" descr="Screen Shot 2016-04-19 at 1.34.33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19"/>
          <a:stretch/>
        </p:blipFill>
        <p:spPr>
          <a:xfrm>
            <a:off x="2303167" y="2436491"/>
            <a:ext cx="542425" cy="907472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>
          <a:xfrm rot="5400000">
            <a:off x="2920158" y="3396123"/>
            <a:ext cx="969456" cy="1041694"/>
          </a:xfrm>
          <a:prstGeom prst="straightConnector1">
            <a:avLst/>
          </a:prstGeom>
          <a:ln w="57150" cmpd="sng">
            <a:solidFill>
              <a:srgbClr val="8EB4E3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rot="16200000" flipV="1">
            <a:off x="3254120" y="2329301"/>
            <a:ext cx="0" cy="1121853"/>
          </a:xfrm>
          <a:prstGeom prst="straightConnector1">
            <a:avLst/>
          </a:prstGeom>
          <a:ln w="57150" cmpd="sng"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rot="16200000" flipV="1">
            <a:off x="2920158" y="1274946"/>
            <a:ext cx="969456" cy="1041694"/>
          </a:xfrm>
          <a:prstGeom prst="straightConnector1">
            <a:avLst/>
          </a:prstGeom>
          <a:ln w="57150" cmpd="sng">
            <a:solidFill>
              <a:srgbClr val="8EB4E3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rot="10800000" flipV="1">
            <a:off x="4498370" y="3520433"/>
            <a:ext cx="0" cy="1121853"/>
          </a:xfrm>
          <a:prstGeom prst="straightConnector1">
            <a:avLst/>
          </a:prstGeom>
          <a:ln w="57150" cmpd="sng"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2060010" y="4174373"/>
            <a:ext cx="78942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i="1" dirty="0" err="1">
                <a:solidFill>
                  <a:srgbClr val="8EB4E3"/>
                </a:solidFill>
                <a:latin typeface="Calibri"/>
              </a:rPr>
              <a:t>e</a:t>
            </a:r>
            <a:r>
              <a:rPr lang="en-US" sz="2000" i="1" dirty="0" err="1" smtClean="0">
                <a:solidFill>
                  <a:srgbClr val="8EB4E3"/>
                </a:solidFill>
                <a:latin typeface="Calibri"/>
              </a:rPr>
              <a:t>rs</a:t>
            </a:r>
            <a:endParaRPr lang="en-US" sz="2000" i="1" dirty="0" smtClean="0">
              <a:solidFill>
                <a:srgbClr val="8EB4E3"/>
              </a:solidFill>
              <a:latin typeface="Calibri"/>
            </a:endParaRPr>
          </a:p>
          <a:p>
            <a:pPr algn="ctr"/>
            <a:r>
              <a:rPr lang="en-US" sz="2000" i="1" dirty="0" smtClean="0">
                <a:solidFill>
                  <a:srgbClr val="8EB4E3"/>
                </a:solidFill>
                <a:latin typeface="Calibri"/>
              </a:rPr>
              <a:t>team</a:t>
            </a:r>
            <a:endParaRPr lang="en-US" sz="2000" i="1" dirty="0">
              <a:solidFill>
                <a:srgbClr val="8EB4E3"/>
              </a:solidFill>
              <a:latin typeface="Calibri"/>
            </a:endParaRPr>
          </a:p>
        </p:txBody>
      </p:sp>
      <p:pic>
        <p:nvPicPr>
          <p:cNvPr id="41" name="Picture 40" descr="Screen Shot 2016-04-19 at 1.34.33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19"/>
          <a:stretch/>
        </p:blipFill>
        <p:spPr>
          <a:xfrm>
            <a:off x="1335160" y="3421526"/>
            <a:ext cx="542425" cy="907472"/>
          </a:xfrm>
          <a:prstGeom prst="rect">
            <a:avLst/>
          </a:prstGeom>
        </p:spPr>
      </p:pic>
      <p:pic>
        <p:nvPicPr>
          <p:cNvPr id="42" name="Picture 41" descr="Screen Shot 2016-04-19 at 1.34.33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19"/>
          <a:stretch/>
        </p:blipFill>
        <p:spPr>
          <a:xfrm>
            <a:off x="2960049" y="5036694"/>
            <a:ext cx="542425" cy="907472"/>
          </a:xfrm>
          <a:prstGeom prst="rect">
            <a:avLst/>
          </a:prstGeom>
        </p:spPr>
      </p:pic>
      <p:cxnSp>
        <p:nvCxnSpPr>
          <p:cNvPr id="36" name="Straight Arrow Connector 35"/>
          <p:cNvCxnSpPr/>
          <p:nvPr/>
        </p:nvCxnSpPr>
        <p:spPr>
          <a:xfrm flipH="1" flipV="1">
            <a:off x="2668823" y="4900664"/>
            <a:ext cx="438490" cy="560312"/>
          </a:xfrm>
          <a:prstGeom prst="straightConnector1">
            <a:avLst/>
          </a:prstGeom>
          <a:ln w="57150" cmpd="sng">
            <a:solidFill>
              <a:srgbClr val="8EB4E3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 flipV="1">
            <a:off x="1748729" y="3809745"/>
            <a:ext cx="438490" cy="560312"/>
          </a:xfrm>
          <a:prstGeom prst="straightConnector1">
            <a:avLst/>
          </a:prstGeom>
          <a:ln w="57150" cmpd="sng">
            <a:solidFill>
              <a:srgbClr val="8EB4E3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3" name="Picture 42" descr="Screen Shot 2016-04-19 at 1.34.33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19"/>
          <a:stretch/>
        </p:blipFill>
        <p:spPr>
          <a:xfrm>
            <a:off x="1035130" y="4936966"/>
            <a:ext cx="542425" cy="907472"/>
          </a:xfrm>
          <a:prstGeom prst="rect">
            <a:avLst/>
          </a:prstGeom>
        </p:spPr>
      </p:pic>
      <p:cxnSp>
        <p:nvCxnSpPr>
          <p:cNvPr id="33" name="Straight Arrow Connector 32"/>
          <p:cNvCxnSpPr/>
          <p:nvPr/>
        </p:nvCxnSpPr>
        <p:spPr>
          <a:xfrm flipH="1">
            <a:off x="1485515" y="4855433"/>
            <a:ext cx="563704" cy="458433"/>
          </a:xfrm>
          <a:prstGeom prst="straightConnector1">
            <a:avLst/>
          </a:prstGeom>
          <a:ln w="57150" cmpd="sng">
            <a:solidFill>
              <a:srgbClr val="8EB4E3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6372123" y="2616028"/>
            <a:ext cx="78942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i="1" dirty="0" err="1">
                <a:solidFill>
                  <a:srgbClr val="8EB4E3"/>
                </a:solidFill>
                <a:latin typeface="Calibri"/>
              </a:rPr>
              <a:t>e</a:t>
            </a:r>
            <a:r>
              <a:rPr lang="en-US" sz="2000" i="1" dirty="0" err="1" smtClean="0">
                <a:solidFill>
                  <a:srgbClr val="8EB4E3"/>
                </a:solidFill>
                <a:latin typeface="Calibri"/>
              </a:rPr>
              <a:t>rs</a:t>
            </a:r>
            <a:endParaRPr lang="en-US" sz="2000" i="1" dirty="0" smtClean="0">
              <a:solidFill>
                <a:srgbClr val="8EB4E3"/>
              </a:solidFill>
              <a:latin typeface="Calibri"/>
            </a:endParaRPr>
          </a:p>
          <a:p>
            <a:pPr algn="ctr"/>
            <a:r>
              <a:rPr lang="en-US" sz="2000" i="1" dirty="0" smtClean="0">
                <a:solidFill>
                  <a:srgbClr val="8EB4E3"/>
                </a:solidFill>
                <a:latin typeface="Calibri"/>
              </a:rPr>
              <a:t>team</a:t>
            </a:r>
            <a:endParaRPr lang="en-US" sz="2000" i="1" dirty="0">
              <a:solidFill>
                <a:srgbClr val="8EB4E3"/>
              </a:solidFill>
              <a:latin typeface="Calibri"/>
            </a:endParaRPr>
          </a:p>
        </p:txBody>
      </p:sp>
      <p:pic>
        <p:nvPicPr>
          <p:cNvPr id="53" name="Picture 52" descr="Screen Shot 2016-04-19 at 1.34.33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19"/>
          <a:stretch/>
        </p:blipFill>
        <p:spPr>
          <a:xfrm>
            <a:off x="7423821" y="3460050"/>
            <a:ext cx="542425" cy="907472"/>
          </a:xfrm>
          <a:prstGeom prst="rect">
            <a:avLst/>
          </a:prstGeom>
        </p:spPr>
      </p:pic>
      <p:cxnSp>
        <p:nvCxnSpPr>
          <p:cNvPr id="58" name="Straight Arrow Connector 57"/>
          <p:cNvCxnSpPr/>
          <p:nvPr/>
        </p:nvCxnSpPr>
        <p:spPr>
          <a:xfrm flipH="1" flipV="1">
            <a:off x="6983433" y="3313736"/>
            <a:ext cx="532428" cy="551930"/>
          </a:xfrm>
          <a:prstGeom prst="straightConnector1">
            <a:avLst/>
          </a:prstGeom>
          <a:ln w="57150" cmpd="sng">
            <a:solidFill>
              <a:srgbClr val="8EB4E3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9" name="Picture 58" descr="Screen Shot 2016-04-19 at 1.34.33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19"/>
          <a:stretch/>
        </p:blipFill>
        <p:spPr>
          <a:xfrm>
            <a:off x="1148348" y="931121"/>
            <a:ext cx="542425" cy="907472"/>
          </a:xfrm>
          <a:prstGeom prst="rect">
            <a:avLst/>
          </a:prstGeom>
        </p:spPr>
      </p:pic>
      <p:cxnSp>
        <p:nvCxnSpPr>
          <p:cNvPr id="62" name="Straight Arrow Connector 61"/>
          <p:cNvCxnSpPr/>
          <p:nvPr/>
        </p:nvCxnSpPr>
        <p:spPr>
          <a:xfrm flipH="1">
            <a:off x="6692935" y="2065649"/>
            <a:ext cx="532428" cy="551930"/>
          </a:xfrm>
          <a:prstGeom prst="straightConnector1">
            <a:avLst/>
          </a:prstGeom>
          <a:ln w="57150" cmpd="sng">
            <a:solidFill>
              <a:schemeClr val="tx2">
                <a:lumMod val="40000"/>
                <a:lumOff val="60000"/>
              </a:schemeClr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3" name="Picture 62" descr="Screen Shot 2016-04-19 at 1.34.33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19"/>
          <a:stretch/>
        </p:blipFill>
        <p:spPr>
          <a:xfrm>
            <a:off x="7241876" y="1429088"/>
            <a:ext cx="542425" cy="907472"/>
          </a:xfrm>
          <a:prstGeom prst="rect">
            <a:avLst/>
          </a:prstGeom>
        </p:spPr>
      </p:pic>
      <p:sp>
        <p:nvSpPr>
          <p:cNvPr id="64" name="TextBox 63"/>
          <p:cNvSpPr txBox="1"/>
          <p:nvPr/>
        </p:nvSpPr>
        <p:spPr>
          <a:xfrm>
            <a:off x="2207274" y="886937"/>
            <a:ext cx="78942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i="1" dirty="0" err="1">
                <a:solidFill>
                  <a:srgbClr val="8EB4E3"/>
                </a:solidFill>
                <a:latin typeface="Calibri"/>
              </a:rPr>
              <a:t>e</a:t>
            </a:r>
            <a:r>
              <a:rPr lang="en-US" sz="2000" i="1" dirty="0" err="1" smtClean="0">
                <a:solidFill>
                  <a:srgbClr val="8EB4E3"/>
                </a:solidFill>
                <a:latin typeface="Calibri"/>
              </a:rPr>
              <a:t>rs</a:t>
            </a:r>
            <a:endParaRPr lang="en-US" sz="2000" i="1" dirty="0" smtClean="0">
              <a:solidFill>
                <a:srgbClr val="8EB4E3"/>
              </a:solidFill>
              <a:latin typeface="Calibri"/>
            </a:endParaRPr>
          </a:p>
          <a:p>
            <a:pPr algn="ctr"/>
            <a:r>
              <a:rPr lang="en-US" sz="2000" i="1" dirty="0" smtClean="0">
                <a:solidFill>
                  <a:srgbClr val="8EB4E3"/>
                </a:solidFill>
                <a:latin typeface="Calibri"/>
              </a:rPr>
              <a:t>team</a:t>
            </a:r>
            <a:endParaRPr lang="en-US" sz="2000" i="1" dirty="0">
              <a:solidFill>
                <a:srgbClr val="8EB4E3"/>
              </a:solidFill>
              <a:latin typeface="Calibri"/>
            </a:endParaRPr>
          </a:p>
        </p:txBody>
      </p:sp>
      <p:cxnSp>
        <p:nvCxnSpPr>
          <p:cNvPr id="65" name="Straight Arrow Connector 64"/>
          <p:cNvCxnSpPr/>
          <p:nvPr/>
        </p:nvCxnSpPr>
        <p:spPr>
          <a:xfrm>
            <a:off x="1546280" y="1274427"/>
            <a:ext cx="696872" cy="15655"/>
          </a:xfrm>
          <a:prstGeom prst="straightConnector1">
            <a:avLst/>
          </a:prstGeom>
          <a:ln w="57150" cmpd="sng">
            <a:solidFill>
              <a:srgbClr val="8EB4E3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6" name="Picture 65" descr="Screen Shot 2016-04-19 at 1.34.33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19"/>
          <a:stretch/>
        </p:blipFill>
        <p:spPr>
          <a:xfrm>
            <a:off x="7658217" y="2348590"/>
            <a:ext cx="542425" cy="907472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 flipV="1">
            <a:off x="4997398" y="1294866"/>
            <a:ext cx="969456" cy="1041694"/>
          </a:xfrm>
          <a:prstGeom prst="straightConnector1">
            <a:avLst/>
          </a:prstGeom>
          <a:ln w="57150" cmpd="sng"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 flipH="1">
            <a:off x="7037112" y="2790296"/>
            <a:ext cx="696872" cy="15655"/>
          </a:xfrm>
          <a:prstGeom prst="straightConnector1">
            <a:avLst/>
          </a:prstGeom>
          <a:ln w="57150" cmpd="sng">
            <a:solidFill>
              <a:srgbClr val="8EB4E3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>
          <a:xfrm flipH="1">
            <a:off x="2884039" y="567025"/>
            <a:ext cx="519011" cy="463632"/>
          </a:xfrm>
          <a:prstGeom prst="straightConnector1">
            <a:avLst/>
          </a:prstGeom>
          <a:ln w="57150" cmpd="sng">
            <a:solidFill>
              <a:schemeClr val="tx2">
                <a:lumMod val="40000"/>
                <a:lumOff val="60000"/>
              </a:schemeClr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4" name="Picture 73" descr="Screen Shot 2016-04-19 at 1.34.33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19"/>
          <a:stretch/>
        </p:blipFill>
        <p:spPr>
          <a:xfrm>
            <a:off x="1477516" y="2060485"/>
            <a:ext cx="542425" cy="907472"/>
          </a:xfrm>
          <a:prstGeom prst="rect">
            <a:avLst/>
          </a:prstGeom>
        </p:spPr>
      </p:pic>
      <p:cxnSp>
        <p:nvCxnSpPr>
          <p:cNvPr id="67" name="Straight Arrow Connector 66"/>
          <p:cNvCxnSpPr/>
          <p:nvPr/>
        </p:nvCxnSpPr>
        <p:spPr>
          <a:xfrm flipH="1">
            <a:off x="1877585" y="1712591"/>
            <a:ext cx="453486" cy="723900"/>
          </a:xfrm>
          <a:prstGeom prst="straightConnector1">
            <a:avLst/>
          </a:prstGeom>
          <a:ln w="57150" cmpd="sng">
            <a:solidFill>
              <a:srgbClr val="8EB4E3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r>
              <a:rPr lang="en-US" dirty="0" smtClean="0"/>
              <a:t>ESAC September 26 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0503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object 55"/>
          <p:cNvSpPr/>
          <p:nvPr/>
        </p:nvSpPr>
        <p:spPr>
          <a:xfrm>
            <a:off x="574043" y="2633556"/>
            <a:ext cx="3200400" cy="94488"/>
          </a:xfrm>
          <a:custGeom>
            <a:avLst/>
            <a:gdLst/>
            <a:ahLst/>
            <a:cxnLst/>
            <a:rect l="l" t="t" r="r" b="b"/>
            <a:pathLst>
              <a:path w="1219200" h="76200">
                <a:moveTo>
                  <a:pt x="0" y="76200"/>
                </a:moveTo>
                <a:lnTo>
                  <a:pt x="1219200" y="76200"/>
                </a:lnTo>
                <a:lnTo>
                  <a:pt x="1219200" y="0"/>
                </a:lnTo>
                <a:lnTo>
                  <a:pt x="0" y="0"/>
                </a:lnTo>
                <a:lnTo>
                  <a:pt x="0" y="76200"/>
                </a:lnTo>
                <a:close/>
              </a:path>
            </a:pathLst>
          </a:custGeom>
          <a:solidFill>
            <a:srgbClr val="7F7F7F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>
              <a:solidFill>
                <a:prstClr val="black"/>
              </a:solidFill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72" name="object 7"/>
          <p:cNvSpPr txBox="1"/>
          <p:nvPr/>
        </p:nvSpPr>
        <p:spPr>
          <a:xfrm>
            <a:off x="5377274" y="2626679"/>
            <a:ext cx="1219200" cy="76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600"/>
              </a:lnSpc>
            </a:pPr>
            <a:endParaRPr sz="600">
              <a:solidFill>
                <a:prstClr val="black"/>
              </a:solidFill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73" name="object 6"/>
          <p:cNvSpPr txBox="1"/>
          <p:nvPr/>
        </p:nvSpPr>
        <p:spPr>
          <a:xfrm>
            <a:off x="6596474" y="2626679"/>
            <a:ext cx="1222375" cy="76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600"/>
              </a:lnSpc>
            </a:pPr>
            <a:endParaRPr sz="600">
              <a:solidFill>
                <a:prstClr val="black"/>
              </a:solidFill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75" name="object 4"/>
          <p:cNvSpPr txBox="1"/>
          <p:nvPr/>
        </p:nvSpPr>
        <p:spPr>
          <a:xfrm>
            <a:off x="4602574" y="2541811"/>
            <a:ext cx="1229550" cy="3736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endParaRPr>
              <a:solidFill>
                <a:prstClr val="black"/>
              </a:solidFill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77" name="object 2"/>
          <p:cNvSpPr txBox="1"/>
          <p:nvPr/>
        </p:nvSpPr>
        <p:spPr>
          <a:xfrm>
            <a:off x="7056849" y="2541811"/>
            <a:ext cx="1009650" cy="3736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endParaRPr>
              <a:solidFill>
                <a:prstClr val="black"/>
              </a:solidFill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6058384" y="2565440"/>
            <a:ext cx="606166" cy="1131584"/>
          </a:xfrm>
          <a:prstGeom prst="star4">
            <a:avLst>
              <a:gd name="adj" fmla="val 15817"/>
            </a:avLst>
          </a:prstGeom>
          <a:noFill/>
          <a:ln w="28575" cmpd="sng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>
              <a:solidFill>
                <a:srgbClr val="FFFFFF"/>
              </a:solidFill>
              <a:latin typeface="Calibri"/>
              <a:ea typeface="ＭＳ Ｐゴシック" charset="0"/>
              <a:cs typeface="ＭＳ Ｐゴシック" charset="0"/>
            </a:endParaRPr>
          </a:p>
        </p:txBody>
      </p:sp>
      <p:cxnSp>
        <p:nvCxnSpPr>
          <p:cNvPr id="89" name="Straight Connector 88"/>
          <p:cNvCxnSpPr/>
          <p:nvPr/>
        </p:nvCxnSpPr>
        <p:spPr>
          <a:xfrm>
            <a:off x="4112897" y="748740"/>
            <a:ext cx="0" cy="1828800"/>
          </a:xfrm>
          <a:prstGeom prst="line">
            <a:avLst/>
          </a:prstGeom>
          <a:ln w="38100" cmpd="sng">
            <a:solidFill>
              <a:srgbClr val="008000"/>
            </a:solidFill>
            <a:prstDash val="soli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4" name="object 28"/>
          <p:cNvSpPr txBox="1"/>
          <p:nvPr/>
        </p:nvSpPr>
        <p:spPr>
          <a:xfrm>
            <a:off x="4194318" y="617087"/>
            <a:ext cx="1733370" cy="1013259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76"/>
              </a:spcBef>
            </a:pPr>
            <a:r>
              <a:rPr lang="en-US" sz="1400" b="1" dirty="0" smtClean="0">
                <a:solidFill>
                  <a:srgbClr val="008000"/>
                </a:solidFill>
                <a:latin typeface="Calibri"/>
                <a:ea typeface="ＭＳ Ｐゴシック" charset="0"/>
                <a:cs typeface="Calibri"/>
              </a:rPr>
              <a:t> </a:t>
            </a:r>
            <a:r>
              <a:rPr lang="en-US" sz="2000" dirty="0" smtClean="0">
                <a:solidFill>
                  <a:srgbClr val="008000"/>
                </a:solidFill>
                <a:latin typeface="Calibri"/>
                <a:ea typeface="ＭＳ Ｐゴシック" charset="0"/>
                <a:cs typeface="Calibri"/>
              </a:rPr>
              <a:t>GO </a:t>
            </a:r>
            <a:r>
              <a:rPr lang="en-US" sz="2000" dirty="0">
                <a:solidFill>
                  <a:srgbClr val="008000"/>
                </a:solidFill>
                <a:latin typeface="Calibri"/>
                <a:ea typeface="ＭＳ Ｐゴシック" charset="0"/>
                <a:cs typeface="Calibri"/>
              </a:rPr>
              <a:t>C</a:t>
            </a:r>
            <a:r>
              <a:rPr lang="en-US" sz="2000" dirty="0" smtClean="0">
                <a:solidFill>
                  <a:srgbClr val="008000"/>
                </a:solidFill>
                <a:latin typeface="Calibri"/>
                <a:ea typeface="ＭＳ Ｐゴシック" charset="0"/>
                <a:cs typeface="Calibri"/>
              </a:rPr>
              <a:t>y1</a:t>
            </a:r>
          </a:p>
          <a:p>
            <a:pPr>
              <a:spcBef>
                <a:spcPts val="76"/>
              </a:spcBef>
            </a:pPr>
            <a:r>
              <a:rPr lang="en-US" sz="2000" dirty="0">
                <a:solidFill>
                  <a:srgbClr val="008000"/>
                </a:solidFill>
                <a:latin typeface="Calibri"/>
                <a:ea typeface="ＭＳ Ｐゴシック" charset="0"/>
                <a:cs typeface="Calibri"/>
              </a:rPr>
              <a:t>p</a:t>
            </a:r>
            <a:r>
              <a:rPr lang="en-US" sz="2000" dirty="0" smtClean="0">
                <a:solidFill>
                  <a:srgbClr val="008000"/>
                </a:solidFill>
                <a:latin typeface="Calibri"/>
                <a:ea typeface="ＭＳ Ｐゴシック" charset="0"/>
                <a:cs typeface="Calibri"/>
              </a:rPr>
              <a:t>rops due</a:t>
            </a:r>
          </a:p>
          <a:p>
            <a:pPr>
              <a:spcBef>
                <a:spcPts val="76"/>
              </a:spcBef>
            </a:pPr>
            <a:r>
              <a:rPr lang="en-US" sz="2000" dirty="0" smtClean="0">
                <a:solidFill>
                  <a:srgbClr val="008000"/>
                </a:solidFill>
                <a:latin typeface="Calibri"/>
                <a:ea typeface="ＭＳ Ｐゴシック" charset="0"/>
                <a:cs typeface="Calibri"/>
              </a:rPr>
              <a:t>Mar02</a:t>
            </a:r>
          </a:p>
        </p:txBody>
      </p:sp>
      <p:sp>
        <p:nvSpPr>
          <p:cNvPr id="103" name="object 25"/>
          <p:cNvSpPr txBox="1"/>
          <p:nvPr/>
        </p:nvSpPr>
        <p:spPr>
          <a:xfrm>
            <a:off x="1897817" y="2781683"/>
            <a:ext cx="552853" cy="2037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algn="ctr">
              <a:lnSpc>
                <a:spcPts val="1535"/>
              </a:lnSpc>
              <a:spcBef>
                <a:spcPts val="76"/>
              </a:spcBef>
            </a:pPr>
            <a:r>
              <a:rPr lang="en-US" i="1" dirty="0" smtClean="0">
                <a:solidFill>
                  <a:srgbClr val="000000"/>
                </a:solidFill>
                <a:latin typeface="Calibri"/>
                <a:ea typeface="ＭＳ Ｐゴシック" charset="0"/>
                <a:cs typeface="Calibri"/>
              </a:rPr>
              <a:t>2017</a:t>
            </a:r>
          </a:p>
          <a:p>
            <a:pPr marL="12700" algn="ctr">
              <a:lnSpc>
                <a:spcPts val="1535"/>
              </a:lnSpc>
              <a:spcBef>
                <a:spcPts val="76"/>
              </a:spcBef>
            </a:pPr>
            <a:endParaRPr sz="1600" dirty="0">
              <a:solidFill>
                <a:srgbClr val="FFFFFF"/>
              </a:solidFill>
              <a:latin typeface="Times New Roman"/>
              <a:ea typeface="ＭＳ Ｐゴシック" charset="0"/>
              <a:cs typeface="Times New Roman"/>
            </a:endParaRPr>
          </a:p>
        </p:txBody>
      </p:sp>
      <p:sp>
        <p:nvSpPr>
          <p:cNvPr id="91" name="object 28"/>
          <p:cNvSpPr txBox="1"/>
          <p:nvPr/>
        </p:nvSpPr>
        <p:spPr>
          <a:xfrm>
            <a:off x="2853312" y="81666"/>
            <a:ext cx="1254025" cy="822264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>
            <a:noAutofit/>
          </a:bodyPr>
          <a:lstStyle/>
          <a:p>
            <a:pPr algn="ctr">
              <a:spcBef>
                <a:spcPts val="76"/>
              </a:spcBef>
            </a:pPr>
            <a:r>
              <a:rPr lang="en-US" sz="1400" b="1" dirty="0" smtClean="0">
                <a:solidFill>
                  <a:srgbClr val="9BBB59">
                    <a:lumMod val="60000"/>
                    <a:lumOff val="40000"/>
                  </a:srgbClr>
                </a:solidFill>
                <a:latin typeface="Calibri"/>
                <a:ea typeface="ＭＳ Ｐゴシック" charset="0"/>
                <a:cs typeface="Calibri"/>
              </a:rPr>
              <a:t> </a:t>
            </a:r>
            <a:r>
              <a:rPr lang="en-US" sz="2000" dirty="0" smtClean="0">
                <a:solidFill>
                  <a:srgbClr val="008000"/>
                </a:solidFill>
                <a:latin typeface="Calibri"/>
                <a:ea typeface="ＭＳ Ｐゴシック" charset="0"/>
                <a:cs typeface="Calibri"/>
              </a:rPr>
              <a:t>GO Cy 1 CP</a:t>
            </a:r>
          </a:p>
          <a:p>
            <a:pPr algn="ctr">
              <a:spcBef>
                <a:spcPts val="76"/>
              </a:spcBef>
            </a:pPr>
            <a:r>
              <a:rPr lang="en-US" sz="2000" dirty="0" smtClean="0">
                <a:solidFill>
                  <a:srgbClr val="008000"/>
                </a:solidFill>
                <a:latin typeface="Calibri"/>
                <a:ea typeface="ＭＳ Ｐゴシック" charset="0"/>
                <a:cs typeface="Calibri"/>
              </a:rPr>
              <a:t>Nov30</a:t>
            </a:r>
          </a:p>
        </p:txBody>
      </p:sp>
      <p:sp>
        <p:nvSpPr>
          <p:cNvPr id="107" name="object 25"/>
          <p:cNvSpPr txBox="1"/>
          <p:nvPr/>
        </p:nvSpPr>
        <p:spPr>
          <a:xfrm>
            <a:off x="5114566" y="2800847"/>
            <a:ext cx="552853" cy="18454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algn="ctr">
              <a:lnSpc>
                <a:spcPts val="1535"/>
              </a:lnSpc>
              <a:spcBef>
                <a:spcPts val="76"/>
              </a:spcBef>
            </a:pPr>
            <a:r>
              <a:rPr lang="en-US" i="1" dirty="0" smtClean="0">
                <a:solidFill>
                  <a:srgbClr val="000000"/>
                </a:solidFill>
                <a:latin typeface="Calibri"/>
                <a:ea typeface="ＭＳ Ｐゴシック" charset="0"/>
                <a:cs typeface="Calibri"/>
              </a:rPr>
              <a:t>2018</a:t>
            </a:r>
          </a:p>
          <a:p>
            <a:pPr marL="12700" algn="ctr">
              <a:lnSpc>
                <a:spcPts val="1535"/>
              </a:lnSpc>
              <a:spcBef>
                <a:spcPts val="76"/>
              </a:spcBef>
            </a:pPr>
            <a:endParaRPr sz="1600" dirty="0">
              <a:solidFill>
                <a:srgbClr val="FFFFFF"/>
              </a:solidFill>
              <a:latin typeface="Times New Roman"/>
              <a:ea typeface="ＭＳ Ｐゴシック" charset="0"/>
              <a:cs typeface="Times New Roman"/>
            </a:endParaRPr>
          </a:p>
        </p:txBody>
      </p:sp>
      <p:cxnSp>
        <p:nvCxnSpPr>
          <p:cNvPr id="66" name="Straight Connector 65"/>
          <p:cNvCxnSpPr/>
          <p:nvPr/>
        </p:nvCxnSpPr>
        <p:spPr>
          <a:xfrm>
            <a:off x="5181048" y="1663140"/>
            <a:ext cx="0" cy="914400"/>
          </a:xfrm>
          <a:prstGeom prst="line">
            <a:avLst/>
          </a:prstGeom>
          <a:ln w="38100" cmpd="sng">
            <a:solidFill>
              <a:srgbClr val="008000"/>
            </a:solidFill>
            <a:prstDash val="soli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4" name="object 28"/>
          <p:cNvSpPr txBox="1"/>
          <p:nvPr/>
        </p:nvSpPr>
        <p:spPr>
          <a:xfrm>
            <a:off x="5266473" y="1674211"/>
            <a:ext cx="1733370" cy="76843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76"/>
              </a:spcBef>
            </a:pPr>
            <a:r>
              <a:rPr lang="en-US" sz="2000" dirty="0" smtClean="0">
                <a:solidFill>
                  <a:srgbClr val="008000"/>
                </a:solidFill>
                <a:latin typeface="Calibri"/>
                <a:ea typeface="ＭＳ Ｐゴシック" charset="0"/>
                <a:cs typeface="Calibri"/>
              </a:rPr>
              <a:t>GO Cy1</a:t>
            </a:r>
          </a:p>
          <a:p>
            <a:pPr>
              <a:spcBef>
                <a:spcPts val="76"/>
              </a:spcBef>
            </a:pPr>
            <a:r>
              <a:rPr lang="en-US" sz="2000" dirty="0" smtClean="0">
                <a:solidFill>
                  <a:srgbClr val="008000"/>
                </a:solidFill>
                <a:latin typeface="Calibri"/>
                <a:ea typeface="ＭＳ Ｐゴシック" charset="0"/>
                <a:cs typeface="Calibri"/>
              </a:rPr>
              <a:t>TAC</a:t>
            </a:r>
            <a:r>
              <a:rPr lang="en-US" sz="2000" dirty="0">
                <a:solidFill>
                  <a:srgbClr val="008000"/>
                </a:solidFill>
                <a:latin typeface="Calibri"/>
                <a:ea typeface="ＭＳ Ｐゴシック" charset="0"/>
                <a:cs typeface="Calibri"/>
              </a:rPr>
              <a:t> </a:t>
            </a:r>
            <a:r>
              <a:rPr lang="en-US" sz="2000" dirty="0" smtClean="0">
                <a:solidFill>
                  <a:srgbClr val="008000"/>
                </a:solidFill>
                <a:latin typeface="Calibri"/>
                <a:ea typeface="ＭＳ Ｐゴシック" charset="0"/>
                <a:cs typeface="Calibri"/>
              </a:rPr>
              <a:t>May</a:t>
            </a:r>
          </a:p>
        </p:txBody>
      </p:sp>
      <p:sp>
        <p:nvSpPr>
          <p:cNvPr id="64" name="object 28"/>
          <p:cNvSpPr txBox="1"/>
          <p:nvPr/>
        </p:nvSpPr>
        <p:spPr>
          <a:xfrm>
            <a:off x="5765836" y="3676162"/>
            <a:ext cx="1199115" cy="61323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algn="ctr">
              <a:spcBef>
                <a:spcPts val="76"/>
              </a:spcBef>
            </a:pPr>
            <a:r>
              <a:rPr lang="en-US" sz="1400" b="1" dirty="0" smtClean="0">
                <a:solidFill>
                  <a:prstClr val="white"/>
                </a:solidFill>
                <a:latin typeface="Calibri"/>
                <a:ea typeface="ＭＳ Ｐゴシック" charset="0"/>
                <a:cs typeface="Calibri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Calibri"/>
                <a:ea typeface="ＭＳ Ｐゴシック" charset="0"/>
                <a:cs typeface="Calibri"/>
              </a:rPr>
              <a:t>l</a:t>
            </a:r>
            <a:r>
              <a:rPr sz="2000" spc="4" dirty="0" smtClean="0">
                <a:solidFill>
                  <a:srgbClr val="000000"/>
                </a:solidFill>
                <a:latin typeface="Calibri"/>
                <a:ea typeface="ＭＳ Ｐゴシック" charset="0"/>
                <a:cs typeface="Calibri"/>
              </a:rPr>
              <a:t>a</a:t>
            </a:r>
            <a:r>
              <a:rPr sz="2000" dirty="0" smtClean="0">
                <a:solidFill>
                  <a:srgbClr val="000000"/>
                </a:solidFill>
                <a:latin typeface="Calibri"/>
                <a:ea typeface="ＭＳ Ｐゴシック" charset="0"/>
                <a:cs typeface="Calibri"/>
              </a:rPr>
              <a:t>unch</a:t>
            </a:r>
            <a:endParaRPr lang="en-US" sz="2000" dirty="0" smtClean="0">
              <a:solidFill>
                <a:srgbClr val="000000"/>
              </a:solidFill>
              <a:latin typeface="Calibri"/>
              <a:ea typeface="ＭＳ Ｐゴシック" charset="0"/>
              <a:cs typeface="Calibri"/>
            </a:endParaRPr>
          </a:p>
          <a:p>
            <a:pPr algn="ctr">
              <a:spcBef>
                <a:spcPts val="76"/>
              </a:spcBef>
            </a:pPr>
            <a:r>
              <a:rPr lang="en-US" sz="2000" dirty="0" smtClean="0">
                <a:solidFill>
                  <a:srgbClr val="000000"/>
                </a:solidFill>
                <a:latin typeface="Calibri"/>
                <a:ea typeface="ＭＳ Ｐゴシック" charset="0"/>
                <a:cs typeface="Calibri"/>
              </a:rPr>
              <a:t>2018Oc</a:t>
            </a:r>
            <a:r>
              <a:rPr lang="en-US" sz="2000" spc="4" dirty="0" smtClean="0">
                <a:solidFill>
                  <a:srgbClr val="000000"/>
                </a:solidFill>
                <a:latin typeface="Calibri"/>
                <a:ea typeface="ＭＳ Ｐゴシック" charset="0"/>
                <a:cs typeface="Calibri"/>
              </a:rPr>
              <a:t>t</a:t>
            </a:r>
            <a:endParaRPr sz="2000" dirty="0">
              <a:solidFill>
                <a:srgbClr val="000000"/>
              </a:solidFill>
              <a:latin typeface="Calibri"/>
              <a:ea typeface="ＭＳ Ｐゴシック" charset="0"/>
              <a:cs typeface="Calibri"/>
            </a:endParaRPr>
          </a:p>
        </p:txBody>
      </p:sp>
      <p:sp>
        <p:nvSpPr>
          <p:cNvPr id="86" name="object 55"/>
          <p:cNvSpPr/>
          <p:nvPr/>
        </p:nvSpPr>
        <p:spPr>
          <a:xfrm>
            <a:off x="3790792" y="2633556"/>
            <a:ext cx="3200400" cy="94488"/>
          </a:xfrm>
          <a:custGeom>
            <a:avLst/>
            <a:gdLst/>
            <a:ahLst/>
            <a:cxnLst/>
            <a:rect l="l" t="t" r="r" b="b"/>
            <a:pathLst>
              <a:path w="1219200" h="76200">
                <a:moveTo>
                  <a:pt x="0" y="76200"/>
                </a:moveTo>
                <a:lnTo>
                  <a:pt x="1219200" y="76200"/>
                </a:lnTo>
                <a:lnTo>
                  <a:pt x="1219200" y="0"/>
                </a:lnTo>
                <a:lnTo>
                  <a:pt x="0" y="0"/>
                </a:lnTo>
                <a:lnTo>
                  <a:pt x="0" y="76200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>
              <a:solidFill>
                <a:prstClr val="black"/>
              </a:solidFill>
              <a:latin typeface="Calibri"/>
              <a:ea typeface="ＭＳ Ｐゴシック" charset="0"/>
              <a:cs typeface="ＭＳ Ｐゴシック" charset="0"/>
            </a:endParaRPr>
          </a:p>
        </p:txBody>
      </p:sp>
      <p:cxnSp>
        <p:nvCxnSpPr>
          <p:cNvPr id="90" name="Straight Connector 89"/>
          <p:cNvCxnSpPr/>
          <p:nvPr/>
        </p:nvCxnSpPr>
        <p:spPr>
          <a:xfrm>
            <a:off x="3451488" y="748740"/>
            <a:ext cx="0" cy="1828800"/>
          </a:xfrm>
          <a:prstGeom prst="line">
            <a:avLst/>
          </a:prstGeom>
          <a:ln w="38100" cmpd="sng">
            <a:solidFill>
              <a:srgbClr val="008000"/>
            </a:solidFill>
            <a:prstDash val="soli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>
            <a:off x="2174243" y="1663140"/>
            <a:ext cx="0" cy="914400"/>
          </a:xfrm>
          <a:prstGeom prst="line">
            <a:avLst/>
          </a:prstGeom>
          <a:ln w="38100" cmpd="sng">
            <a:solidFill>
              <a:schemeClr val="tx2"/>
            </a:solidFill>
            <a:prstDash val="soli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9" name="object 28"/>
          <p:cNvSpPr txBox="1"/>
          <p:nvPr/>
        </p:nvSpPr>
        <p:spPr>
          <a:xfrm>
            <a:off x="1914863" y="732805"/>
            <a:ext cx="2461809" cy="947346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76"/>
              </a:spcBef>
            </a:pPr>
            <a:r>
              <a:rPr lang="en-US" sz="2000" dirty="0" smtClean="0">
                <a:solidFill>
                  <a:srgbClr val="1F497D"/>
                </a:solidFill>
                <a:latin typeface="Calibri"/>
                <a:ea typeface="ＭＳ Ｐゴシック" charset="0"/>
                <a:cs typeface="Calibri"/>
              </a:rPr>
              <a:t>GTO Cy1 </a:t>
            </a:r>
          </a:p>
          <a:p>
            <a:pPr>
              <a:spcBef>
                <a:spcPts val="76"/>
              </a:spcBef>
            </a:pPr>
            <a:r>
              <a:rPr lang="en-US" sz="2000" dirty="0" err="1">
                <a:solidFill>
                  <a:srgbClr val="1F497D"/>
                </a:solidFill>
                <a:latin typeface="Calibri"/>
                <a:ea typeface="ＭＳ Ｐゴシック" charset="0"/>
                <a:cs typeface="Calibri"/>
              </a:rPr>
              <a:t>o</a:t>
            </a:r>
            <a:r>
              <a:rPr lang="en-US" sz="2000" dirty="0" err="1" smtClean="0">
                <a:solidFill>
                  <a:srgbClr val="1F497D"/>
                </a:solidFill>
                <a:latin typeface="Calibri"/>
                <a:ea typeface="ＭＳ Ｐゴシック" charset="0"/>
                <a:cs typeface="Calibri"/>
              </a:rPr>
              <a:t>bs</a:t>
            </a:r>
            <a:r>
              <a:rPr lang="en-US" sz="2000" dirty="0" smtClean="0">
                <a:solidFill>
                  <a:srgbClr val="1F497D"/>
                </a:solidFill>
                <a:latin typeface="Calibri"/>
                <a:ea typeface="ＭＳ Ｐゴシック" charset="0"/>
                <a:cs typeface="Calibri"/>
              </a:rPr>
              <a:t> release </a:t>
            </a:r>
          </a:p>
          <a:p>
            <a:pPr>
              <a:spcBef>
                <a:spcPts val="76"/>
              </a:spcBef>
            </a:pPr>
            <a:r>
              <a:rPr lang="en-US" sz="2000" dirty="0">
                <a:solidFill>
                  <a:srgbClr val="1F497D"/>
                </a:solidFill>
                <a:latin typeface="Calibri"/>
                <a:ea typeface="ＭＳ Ｐゴシック" charset="0"/>
                <a:cs typeface="Calibri"/>
              </a:rPr>
              <a:t>b</a:t>
            </a:r>
            <a:r>
              <a:rPr lang="en-US" sz="2000" dirty="0" smtClean="0">
                <a:solidFill>
                  <a:srgbClr val="1F497D"/>
                </a:solidFill>
                <a:latin typeface="Calibri"/>
                <a:ea typeface="ＭＳ Ｐゴシック" charset="0"/>
                <a:cs typeface="Calibri"/>
              </a:rPr>
              <a:t>y Jun15</a:t>
            </a:r>
            <a:endParaRPr lang="en-US" dirty="0" smtClean="0">
              <a:solidFill>
                <a:srgbClr val="1F497D"/>
              </a:solidFill>
              <a:latin typeface="Calibri"/>
              <a:ea typeface="ＭＳ Ｐゴシック" charset="0"/>
              <a:cs typeface="Calibri"/>
            </a:endParaRPr>
          </a:p>
        </p:txBody>
      </p:sp>
      <p:sp>
        <p:nvSpPr>
          <p:cNvPr id="35" name="object 25"/>
          <p:cNvSpPr txBox="1"/>
          <p:nvPr/>
        </p:nvSpPr>
        <p:spPr>
          <a:xfrm>
            <a:off x="7814401" y="2803837"/>
            <a:ext cx="552853" cy="2037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algn="ctr">
              <a:lnSpc>
                <a:spcPts val="1535"/>
              </a:lnSpc>
              <a:spcBef>
                <a:spcPts val="76"/>
              </a:spcBef>
            </a:pPr>
            <a:r>
              <a:rPr lang="en-US" i="1" dirty="0" smtClean="0">
                <a:solidFill>
                  <a:srgbClr val="000000"/>
                </a:solidFill>
                <a:latin typeface="Calibri"/>
                <a:ea typeface="ＭＳ Ｐゴシック" charset="0"/>
                <a:cs typeface="Calibri"/>
              </a:rPr>
              <a:t>2019</a:t>
            </a:r>
          </a:p>
          <a:p>
            <a:pPr marL="12700" algn="ctr">
              <a:lnSpc>
                <a:spcPts val="1535"/>
              </a:lnSpc>
              <a:spcBef>
                <a:spcPts val="76"/>
              </a:spcBef>
            </a:pPr>
            <a:endParaRPr sz="1600" dirty="0">
              <a:solidFill>
                <a:srgbClr val="FFFFFF"/>
              </a:solidFill>
              <a:latin typeface="Times New Roman"/>
              <a:ea typeface="ＭＳ Ｐゴシック" charset="0"/>
              <a:cs typeface="Times New Roman"/>
            </a:endParaRPr>
          </a:p>
        </p:txBody>
      </p:sp>
      <p:cxnSp>
        <p:nvCxnSpPr>
          <p:cNvPr id="39" name="Straight Connector 38"/>
          <p:cNvCxnSpPr/>
          <p:nvPr/>
        </p:nvCxnSpPr>
        <p:spPr>
          <a:xfrm>
            <a:off x="6374603" y="819964"/>
            <a:ext cx="0" cy="1645920"/>
          </a:xfrm>
          <a:prstGeom prst="line">
            <a:avLst/>
          </a:prstGeom>
          <a:ln w="38100" cmpd="sng">
            <a:solidFill>
              <a:schemeClr val="tx1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8042221" y="819964"/>
            <a:ext cx="0" cy="1828800"/>
          </a:xfrm>
          <a:prstGeom prst="line">
            <a:avLst/>
          </a:prstGeom>
          <a:ln w="38100" cmpd="sng">
            <a:solidFill>
              <a:srgbClr val="000000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object 28"/>
          <p:cNvSpPr txBox="1"/>
          <p:nvPr/>
        </p:nvSpPr>
        <p:spPr>
          <a:xfrm>
            <a:off x="6403033" y="995389"/>
            <a:ext cx="2377440" cy="3867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76"/>
              </a:spcBef>
            </a:pPr>
            <a:r>
              <a:rPr lang="en-US" sz="1400" b="1" dirty="0" smtClean="0">
                <a:solidFill>
                  <a:srgbClr val="000000"/>
                </a:solidFill>
                <a:latin typeface="Calibri"/>
                <a:ea typeface="ＭＳ Ｐゴシック" charset="0"/>
                <a:cs typeface="Calibri"/>
              </a:rPr>
              <a:t> </a:t>
            </a:r>
            <a:r>
              <a:rPr lang="en-US" sz="2000" dirty="0" smtClean="0">
                <a:solidFill>
                  <a:srgbClr val="000000"/>
                </a:solidFill>
                <a:latin typeface="Calibri"/>
                <a:ea typeface="ＭＳ Ｐゴシック" charset="0"/>
                <a:cs typeface="Calibri"/>
              </a:rPr>
              <a:t>commissioning </a:t>
            </a:r>
          </a:p>
          <a:p>
            <a:pPr>
              <a:spcBef>
                <a:spcPts val="76"/>
              </a:spcBef>
            </a:pPr>
            <a:r>
              <a:rPr lang="en-US" sz="2000" dirty="0" smtClean="0">
                <a:solidFill>
                  <a:srgbClr val="000000"/>
                </a:solidFill>
                <a:latin typeface="Calibri"/>
                <a:ea typeface="ＭＳ Ｐゴシック" charset="0"/>
                <a:cs typeface="Calibri"/>
              </a:rPr>
              <a:t>(6 </a:t>
            </a:r>
            <a:r>
              <a:rPr lang="en-US" sz="2000" dirty="0" err="1" smtClean="0">
                <a:solidFill>
                  <a:srgbClr val="000000"/>
                </a:solidFill>
                <a:latin typeface="Calibri"/>
                <a:ea typeface="ＭＳ Ｐゴシック" charset="0"/>
                <a:cs typeface="Calibri"/>
              </a:rPr>
              <a:t>mo</a:t>
            </a:r>
            <a:r>
              <a:rPr lang="en-US" sz="2000" dirty="0" smtClean="0">
                <a:solidFill>
                  <a:srgbClr val="000000"/>
                </a:solidFill>
                <a:latin typeface="Calibri"/>
                <a:ea typeface="ＭＳ Ｐゴシック" charset="0"/>
                <a:cs typeface="Calibri"/>
              </a:rPr>
              <a:t>)</a:t>
            </a:r>
            <a:endParaRPr lang="en-US" sz="2000" spc="4" dirty="0" smtClean="0">
              <a:solidFill>
                <a:srgbClr val="000000"/>
              </a:solidFill>
              <a:latin typeface="Calibri"/>
              <a:ea typeface="ＭＳ Ｐゴシック" charset="0"/>
              <a:cs typeface="Calibri"/>
            </a:endParaRPr>
          </a:p>
        </p:txBody>
      </p:sp>
      <p:cxnSp>
        <p:nvCxnSpPr>
          <p:cNvPr id="42" name="Straight Connector 41"/>
          <p:cNvCxnSpPr/>
          <p:nvPr/>
        </p:nvCxnSpPr>
        <p:spPr>
          <a:xfrm rot="16200000" flipH="1">
            <a:off x="6751372" y="635469"/>
            <a:ext cx="0" cy="594360"/>
          </a:xfrm>
          <a:prstGeom prst="line">
            <a:avLst/>
          </a:prstGeom>
          <a:ln w="38100" cmpd="sng">
            <a:solidFill>
              <a:srgbClr val="000000"/>
            </a:solidFill>
            <a:prstDash val="soli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rot="16200000" flipH="1">
            <a:off x="8366088" y="1060264"/>
            <a:ext cx="0" cy="457200"/>
          </a:xfrm>
          <a:prstGeom prst="line">
            <a:avLst/>
          </a:prstGeom>
          <a:ln w="38100" cmpd="sng">
            <a:solidFill>
              <a:srgbClr val="008000"/>
            </a:solidFill>
            <a:prstDash val="soli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object 28"/>
          <p:cNvSpPr txBox="1"/>
          <p:nvPr/>
        </p:nvSpPr>
        <p:spPr>
          <a:xfrm>
            <a:off x="8115575" y="1348590"/>
            <a:ext cx="2770143" cy="595232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76"/>
              </a:spcBef>
            </a:pPr>
            <a:r>
              <a:rPr lang="en-US" sz="2000" dirty="0" smtClean="0">
                <a:solidFill>
                  <a:srgbClr val="000000"/>
                </a:solidFill>
                <a:latin typeface="Calibri"/>
                <a:ea typeface="ＭＳ Ｐゴシック" charset="0"/>
                <a:cs typeface="Calibri"/>
              </a:rPr>
              <a:t>cycle 1</a:t>
            </a:r>
          </a:p>
          <a:p>
            <a:pPr>
              <a:spcBef>
                <a:spcPts val="76"/>
              </a:spcBef>
            </a:pPr>
            <a:r>
              <a:rPr lang="en-US" sz="2000" dirty="0" err="1" smtClean="0">
                <a:solidFill>
                  <a:srgbClr val="000000"/>
                </a:solidFill>
                <a:latin typeface="Calibri"/>
                <a:ea typeface="ＭＳ Ｐゴシック" charset="0"/>
                <a:cs typeface="Calibri"/>
              </a:rPr>
              <a:t>Obs</a:t>
            </a:r>
            <a:endParaRPr lang="en-US" sz="2000" dirty="0" smtClean="0">
              <a:solidFill>
                <a:srgbClr val="000000"/>
              </a:solidFill>
              <a:latin typeface="Calibri"/>
              <a:ea typeface="ＭＳ Ｐゴシック" charset="0"/>
              <a:cs typeface="Calibri"/>
            </a:endParaRPr>
          </a:p>
          <a:p>
            <a:pPr>
              <a:spcBef>
                <a:spcPts val="76"/>
              </a:spcBef>
            </a:pPr>
            <a:r>
              <a:rPr lang="en-US" sz="2000" dirty="0">
                <a:solidFill>
                  <a:srgbClr val="000000"/>
                </a:solidFill>
                <a:latin typeface="Calibri"/>
                <a:ea typeface="ＭＳ Ｐゴシック" charset="0"/>
                <a:cs typeface="Calibri"/>
              </a:rPr>
              <a:t>b</a:t>
            </a:r>
            <a:r>
              <a:rPr lang="en-US" sz="2000" dirty="0" smtClean="0">
                <a:solidFill>
                  <a:srgbClr val="000000"/>
                </a:solidFill>
                <a:latin typeface="Calibri"/>
                <a:ea typeface="ＭＳ Ｐゴシック" charset="0"/>
                <a:cs typeface="Calibri"/>
              </a:rPr>
              <a:t>egin</a:t>
            </a:r>
            <a:endParaRPr lang="en-US" sz="2000" dirty="0">
              <a:solidFill>
                <a:srgbClr val="000000"/>
              </a:solidFill>
              <a:latin typeface="Calibri"/>
              <a:ea typeface="ＭＳ Ｐゴシック" charset="0"/>
              <a:cs typeface="Calibri"/>
            </a:endParaRPr>
          </a:p>
          <a:p>
            <a:pPr>
              <a:spcBef>
                <a:spcPts val="76"/>
              </a:spcBef>
            </a:pPr>
            <a:r>
              <a:rPr lang="en-US" sz="2000" dirty="0" smtClean="0">
                <a:solidFill>
                  <a:srgbClr val="000000"/>
                </a:solidFill>
                <a:latin typeface="Calibri"/>
                <a:ea typeface="ＭＳ Ｐゴシック" charset="0"/>
                <a:cs typeface="Calibri"/>
              </a:rPr>
              <a:t>Apr </a:t>
            </a:r>
          </a:p>
        </p:txBody>
      </p:sp>
      <p:cxnSp>
        <p:nvCxnSpPr>
          <p:cNvPr id="45" name="Straight Connector 44"/>
          <p:cNvCxnSpPr/>
          <p:nvPr/>
        </p:nvCxnSpPr>
        <p:spPr>
          <a:xfrm rot="16200000" flipH="1">
            <a:off x="8366088" y="895485"/>
            <a:ext cx="0" cy="457200"/>
          </a:xfrm>
          <a:prstGeom prst="line">
            <a:avLst/>
          </a:prstGeom>
          <a:ln w="38100" cmpd="sng">
            <a:solidFill>
              <a:schemeClr val="tx2"/>
            </a:solidFill>
            <a:prstDash val="soli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object 55"/>
          <p:cNvSpPr/>
          <p:nvPr/>
        </p:nvSpPr>
        <p:spPr>
          <a:xfrm>
            <a:off x="6995654" y="2633556"/>
            <a:ext cx="1371600" cy="94488"/>
          </a:xfrm>
          <a:custGeom>
            <a:avLst/>
            <a:gdLst/>
            <a:ahLst/>
            <a:cxnLst/>
            <a:rect l="l" t="t" r="r" b="b"/>
            <a:pathLst>
              <a:path w="1219200" h="76200">
                <a:moveTo>
                  <a:pt x="0" y="76200"/>
                </a:moveTo>
                <a:lnTo>
                  <a:pt x="1219200" y="76200"/>
                </a:lnTo>
                <a:lnTo>
                  <a:pt x="1219200" y="0"/>
                </a:lnTo>
                <a:lnTo>
                  <a:pt x="0" y="0"/>
                </a:lnTo>
                <a:lnTo>
                  <a:pt x="0" y="76200"/>
                </a:lnTo>
                <a:close/>
              </a:path>
            </a:pathLst>
          </a:custGeom>
          <a:solidFill>
            <a:srgbClr val="7F7F7F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>
              <a:solidFill>
                <a:prstClr val="black"/>
              </a:solidFill>
              <a:latin typeface="Calibri"/>
              <a:ea typeface="ＭＳ Ｐゴシック" charset="0"/>
              <a:cs typeface="ＭＳ Ｐゴシック" charset="0"/>
            </a:endParaRPr>
          </a:p>
        </p:txBody>
      </p:sp>
      <p:cxnSp>
        <p:nvCxnSpPr>
          <p:cNvPr id="31" name="Straight Connector 30"/>
          <p:cNvCxnSpPr/>
          <p:nvPr/>
        </p:nvCxnSpPr>
        <p:spPr>
          <a:xfrm flipV="1">
            <a:off x="2891713" y="2790764"/>
            <a:ext cx="0" cy="914400"/>
          </a:xfrm>
          <a:prstGeom prst="line">
            <a:avLst/>
          </a:prstGeom>
          <a:ln w="38100" cmpd="sng">
            <a:solidFill>
              <a:srgbClr val="C70995"/>
            </a:solidFill>
            <a:prstDash val="soli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object 28"/>
          <p:cNvSpPr txBox="1"/>
          <p:nvPr/>
        </p:nvSpPr>
        <p:spPr>
          <a:xfrm>
            <a:off x="1994058" y="3664190"/>
            <a:ext cx="1138290" cy="1052704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>
            <a:noAutofit/>
          </a:bodyPr>
          <a:lstStyle/>
          <a:p>
            <a:pPr algn="r">
              <a:spcBef>
                <a:spcPts val="76"/>
              </a:spcBef>
            </a:pPr>
            <a:r>
              <a:rPr lang="en-US" sz="2000" dirty="0" smtClean="0">
                <a:solidFill>
                  <a:srgbClr val="C70995"/>
                </a:solidFill>
                <a:latin typeface="Calibri"/>
                <a:ea typeface="ＭＳ Ｐゴシック" charset="0"/>
                <a:cs typeface="Calibri"/>
              </a:rPr>
              <a:t>DD-ERS</a:t>
            </a:r>
          </a:p>
          <a:p>
            <a:pPr algn="r">
              <a:spcBef>
                <a:spcPts val="76"/>
              </a:spcBef>
            </a:pPr>
            <a:r>
              <a:rPr lang="en-US" sz="2000" dirty="0" smtClean="0">
                <a:solidFill>
                  <a:srgbClr val="C70995"/>
                </a:solidFill>
                <a:latin typeface="Calibri"/>
                <a:ea typeface="ＭＳ Ｐゴシック" charset="0"/>
                <a:cs typeface="Calibri"/>
              </a:rPr>
              <a:t>props due Aug18</a:t>
            </a:r>
            <a:endParaRPr lang="en-US" dirty="0" smtClean="0">
              <a:solidFill>
                <a:srgbClr val="C70995"/>
              </a:solidFill>
              <a:latin typeface="Calibri"/>
              <a:ea typeface="ＭＳ Ｐゴシック" charset="0"/>
              <a:cs typeface="Calibri"/>
            </a:endParaRPr>
          </a:p>
        </p:txBody>
      </p:sp>
      <p:cxnSp>
        <p:nvCxnSpPr>
          <p:cNvPr id="33" name="Straight Connector 32"/>
          <p:cNvCxnSpPr/>
          <p:nvPr/>
        </p:nvCxnSpPr>
        <p:spPr>
          <a:xfrm flipV="1">
            <a:off x="3249602" y="2790764"/>
            <a:ext cx="0" cy="914400"/>
          </a:xfrm>
          <a:prstGeom prst="line">
            <a:avLst/>
          </a:prstGeom>
          <a:ln w="38100" cmpd="sng">
            <a:solidFill>
              <a:srgbClr val="C70995"/>
            </a:solidFill>
            <a:prstDash val="soli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object 28"/>
          <p:cNvSpPr txBox="1"/>
          <p:nvPr/>
        </p:nvSpPr>
        <p:spPr>
          <a:xfrm>
            <a:off x="3325386" y="3051810"/>
            <a:ext cx="1547977" cy="1046827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76"/>
              </a:spcBef>
            </a:pPr>
            <a:r>
              <a:rPr lang="en-US" sz="2000" dirty="0" smtClean="0">
                <a:solidFill>
                  <a:srgbClr val="C70995"/>
                </a:solidFill>
                <a:latin typeface="Calibri"/>
                <a:ea typeface="ＭＳ Ｐゴシック" charset="0"/>
                <a:cs typeface="Calibri"/>
              </a:rPr>
              <a:t>DD-ERS </a:t>
            </a:r>
          </a:p>
          <a:p>
            <a:pPr>
              <a:spcBef>
                <a:spcPts val="76"/>
              </a:spcBef>
            </a:pPr>
            <a:r>
              <a:rPr lang="en-US" sz="2000" dirty="0" smtClean="0">
                <a:solidFill>
                  <a:srgbClr val="C70995"/>
                </a:solidFill>
                <a:latin typeface="Calibri"/>
                <a:ea typeface="ＭＳ Ｐゴシック" charset="0"/>
                <a:cs typeface="Calibri"/>
              </a:rPr>
              <a:t>TAC Oct</a:t>
            </a:r>
            <a:endParaRPr lang="en-US" dirty="0" smtClean="0">
              <a:solidFill>
                <a:srgbClr val="C70995"/>
              </a:solidFill>
              <a:latin typeface="Calibri"/>
              <a:ea typeface="ＭＳ Ｐゴシック" charset="0"/>
              <a:cs typeface="Calibri"/>
            </a:endParaRPr>
          </a:p>
        </p:txBody>
      </p:sp>
      <p:cxnSp>
        <p:nvCxnSpPr>
          <p:cNvPr id="37" name="Straight Connector 36"/>
          <p:cNvCxnSpPr/>
          <p:nvPr/>
        </p:nvCxnSpPr>
        <p:spPr>
          <a:xfrm flipV="1">
            <a:off x="1052272" y="2790764"/>
            <a:ext cx="0" cy="2743200"/>
          </a:xfrm>
          <a:prstGeom prst="line">
            <a:avLst/>
          </a:prstGeom>
          <a:ln w="38100" cmpd="sng">
            <a:solidFill>
              <a:srgbClr val="C70995"/>
            </a:solidFill>
            <a:prstDash val="soli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object 28"/>
          <p:cNvSpPr txBox="1"/>
          <p:nvPr/>
        </p:nvSpPr>
        <p:spPr>
          <a:xfrm>
            <a:off x="428230" y="5523184"/>
            <a:ext cx="1547977" cy="1046827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76"/>
              </a:spcBef>
            </a:pPr>
            <a:r>
              <a:rPr lang="en-US" sz="2000" dirty="0" smtClean="0">
                <a:solidFill>
                  <a:srgbClr val="C70995"/>
                </a:solidFill>
                <a:latin typeface="Calibri"/>
                <a:ea typeface="ＭＳ Ｐゴシック" charset="0"/>
                <a:cs typeface="Calibri"/>
              </a:rPr>
              <a:t>DD-ERS Notices </a:t>
            </a:r>
          </a:p>
          <a:p>
            <a:pPr>
              <a:spcBef>
                <a:spcPts val="76"/>
              </a:spcBef>
            </a:pPr>
            <a:r>
              <a:rPr lang="en-US" sz="2000" dirty="0">
                <a:solidFill>
                  <a:srgbClr val="C70995"/>
                </a:solidFill>
                <a:latin typeface="Calibri"/>
                <a:ea typeface="ＭＳ Ｐゴシック" charset="0"/>
                <a:cs typeface="Calibri"/>
              </a:rPr>
              <a:t>o</a:t>
            </a:r>
            <a:r>
              <a:rPr lang="en-US" sz="2000" dirty="0" smtClean="0">
                <a:solidFill>
                  <a:srgbClr val="C70995"/>
                </a:solidFill>
                <a:latin typeface="Calibri"/>
                <a:ea typeface="ＭＳ Ｐゴシック" charset="0"/>
                <a:cs typeface="Calibri"/>
              </a:rPr>
              <a:t>f Intent </a:t>
            </a:r>
          </a:p>
          <a:p>
            <a:pPr>
              <a:spcBef>
                <a:spcPts val="76"/>
              </a:spcBef>
            </a:pPr>
            <a:r>
              <a:rPr lang="en-US" sz="2000" dirty="0" smtClean="0">
                <a:solidFill>
                  <a:srgbClr val="C70995"/>
                </a:solidFill>
                <a:latin typeface="Calibri"/>
                <a:ea typeface="ＭＳ Ｐゴシック" charset="0"/>
                <a:cs typeface="Calibri"/>
              </a:rPr>
              <a:t>due Mar03</a:t>
            </a:r>
            <a:endParaRPr lang="en-US" dirty="0" smtClean="0">
              <a:solidFill>
                <a:srgbClr val="C70995"/>
              </a:solidFill>
              <a:latin typeface="Calibri"/>
              <a:ea typeface="ＭＳ Ｐゴシック" charset="0"/>
              <a:cs typeface="Calibri"/>
            </a:endParaRPr>
          </a:p>
        </p:txBody>
      </p:sp>
      <p:cxnSp>
        <p:nvCxnSpPr>
          <p:cNvPr id="46" name="Straight Connector 45"/>
          <p:cNvCxnSpPr/>
          <p:nvPr/>
        </p:nvCxnSpPr>
        <p:spPr>
          <a:xfrm flipV="1">
            <a:off x="1811295" y="2790764"/>
            <a:ext cx="0" cy="1828800"/>
          </a:xfrm>
          <a:prstGeom prst="line">
            <a:avLst/>
          </a:prstGeom>
          <a:ln w="38100" cmpd="sng">
            <a:solidFill>
              <a:srgbClr val="C70995"/>
            </a:solidFill>
            <a:prstDash val="soli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object 28"/>
          <p:cNvSpPr txBox="1"/>
          <p:nvPr/>
        </p:nvSpPr>
        <p:spPr>
          <a:xfrm>
            <a:off x="962525" y="4647565"/>
            <a:ext cx="1720435" cy="9559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>
            <a:noAutofit/>
          </a:bodyPr>
          <a:lstStyle/>
          <a:p>
            <a:pPr algn="ctr">
              <a:spcBef>
                <a:spcPts val="76"/>
              </a:spcBef>
            </a:pPr>
            <a:r>
              <a:rPr lang="en-US" sz="2000" dirty="0" smtClean="0">
                <a:solidFill>
                  <a:srgbClr val="C70995"/>
                </a:solidFill>
                <a:latin typeface="Calibri"/>
                <a:ea typeface="ＭＳ Ｐゴシック" charset="0"/>
                <a:cs typeface="Calibri"/>
              </a:rPr>
              <a:t>DD-ERS final </a:t>
            </a:r>
          </a:p>
          <a:p>
            <a:pPr algn="ctr">
              <a:spcBef>
                <a:spcPts val="76"/>
              </a:spcBef>
            </a:pPr>
            <a:r>
              <a:rPr lang="en-US" sz="2000" dirty="0" smtClean="0">
                <a:solidFill>
                  <a:srgbClr val="C70995"/>
                </a:solidFill>
                <a:latin typeface="Calibri"/>
                <a:ea typeface="ＭＳ Ｐゴシック" charset="0"/>
                <a:cs typeface="Calibri"/>
              </a:rPr>
              <a:t>CP release </a:t>
            </a:r>
            <a:endParaRPr lang="en-US" sz="2000" dirty="0">
              <a:solidFill>
                <a:srgbClr val="C70995"/>
              </a:solidFill>
              <a:latin typeface="Calibri"/>
              <a:ea typeface="ＭＳ Ｐゴシック" charset="0"/>
              <a:cs typeface="Calibri"/>
            </a:endParaRPr>
          </a:p>
          <a:p>
            <a:pPr algn="ctr">
              <a:spcBef>
                <a:spcPts val="76"/>
              </a:spcBef>
            </a:pPr>
            <a:r>
              <a:rPr lang="en-US" sz="2000" dirty="0" smtClean="0">
                <a:solidFill>
                  <a:srgbClr val="C70995"/>
                </a:solidFill>
                <a:latin typeface="Calibri"/>
                <a:ea typeface="ＭＳ Ｐゴシック" charset="0"/>
                <a:cs typeface="Calibri"/>
              </a:rPr>
              <a:t>May19</a:t>
            </a:r>
            <a:endParaRPr lang="en-US" dirty="0" smtClean="0">
              <a:solidFill>
                <a:srgbClr val="C70995"/>
              </a:solidFill>
              <a:latin typeface="Calibri"/>
              <a:ea typeface="ＭＳ Ｐゴシック" charset="0"/>
              <a:cs typeface="Calibri"/>
            </a:endParaRPr>
          </a:p>
        </p:txBody>
      </p:sp>
      <p:cxnSp>
        <p:nvCxnSpPr>
          <p:cNvPr id="48" name="Straight Connector 47"/>
          <p:cNvCxnSpPr/>
          <p:nvPr/>
        </p:nvCxnSpPr>
        <p:spPr>
          <a:xfrm rot="16200000" flipH="1">
            <a:off x="8361708" y="734285"/>
            <a:ext cx="0" cy="457200"/>
          </a:xfrm>
          <a:prstGeom prst="line">
            <a:avLst/>
          </a:prstGeom>
          <a:ln w="38100" cmpd="sng">
            <a:solidFill>
              <a:srgbClr val="C70995"/>
            </a:solidFill>
            <a:prstDash val="soli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V="1">
            <a:off x="574043" y="2790764"/>
            <a:ext cx="0" cy="914400"/>
          </a:xfrm>
          <a:prstGeom prst="line">
            <a:avLst/>
          </a:prstGeom>
          <a:ln w="38100" cmpd="sng">
            <a:solidFill>
              <a:srgbClr val="C70995"/>
            </a:solidFill>
            <a:prstDash val="soli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object 28"/>
          <p:cNvSpPr txBox="1"/>
          <p:nvPr/>
        </p:nvSpPr>
        <p:spPr>
          <a:xfrm>
            <a:off x="81268" y="3749147"/>
            <a:ext cx="1107406" cy="1313919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76"/>
              </a:spcBef>
            </a:pPr>
            <a:r>
              <a:rPr lang="en-US" sz="2000" dirty="0" smtClean="0">
                <a:solidFill>
                  <a:srgbClr val="C70995"/>
                </a:solidFill>
                <a:latin typeface="Calibri"/>
                <a:ea typeface="ＭＳ Ｐゴシック" charset="0"/>
                <a:cs typeface="Calibri"/>
              </a:rPr>
              <a:t>DD-ERS initial CP release </a:t>
            </a:r>
          </a:p>
          <a:p>
            <a:pPr>
              <a:spcBef>
                <a:spcPts val="76"/>
              </a:spcBef>
            </a:pPr>
            <a:r>
              <a:rPr lang="en-US" sz="2000" dirty="0" smtClean="0">
                <a:solidFill>
                  <a:srgbClr val="C70995"/>
                </a:solidFill>
                <a:latin typeface="Calibri"/>
                <a:ea typeface="ＭＳ Ｐゴシック" charset="0"/>
                <a:cs typeface="Calibri"/>
              </a:rPr>
              <a:t>Jan06</a:t>
            </a:r>
            <a:endParaRPr lang="en-US" dirty="0" smtClean="0">
              <a:solidFill>
                <a:srgbClr val="C70995"/>
              </a:solidFill>
              <a:latin typeface="Calibri"/>
              <a:ea typeface="ＭＳ Ｐゴシック" charset="0"/>
              <a:cs typeface="Calibri"/>
            </a:endParaRPr>
          </a:p>
        </p:txBody>
      </p:sp>
      <p:pic>
        <p:nvPicPr>
          <p:cNvPr id="50" name="Picture 49" descr="Screen Shot 2016-08-22 at 6.31.0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2936" y="4320063"/>
            <a:ext cx="3798664" cy="1999297"/>
          </a:xfrm>
          <a:prstGeom prst="rect">
            <a:avLst/>
          </a:prstGeom>
        </p:spPr>
      </p:pic>
      <p:sp>
        <p:nvSpPr>
          <p:cNvPr id="52" name="object 28"/>
          <p:cNvSpPr txBox="1"/>
          <p:nvPr/>
        </p:nvSpPr>
        <p:spPr>
          <a:xfrm>
            <a:off x="5266473" y="5958904"/>
            <a:ext cx="3514000" cy="673600"/>
          </a:xfrm>
          <a:prstGeom prst="rect">
            <a:avLst/>
          </a:prstGeom>
          <a:solidFill>
            <a:srgbClr val="FFFFFF"/>
          </a:solidFill>
          <a:ln>
            <a:solidFill>
              <a:schemeClr val="accent1"/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ctr">
              <a:spcBef>
                <a:spcPts val="76"/>
              </a:spcBef>
            </a:pPr>
            <a:r>
              <a:rPr lang="en-US" sz="1400" b="1" dirty="0" smtClean="0">
                <a:solidFill>
                  <a:srgbClr val="4F81BD"/>
                </a:solidFill>
                <a:latin typeface="Calibri"/>
                <a:ea typeface="ＭＳ Ｐゴシック" charset="0"/>
                <a:cs typeface="Calibri"/>
              </a:rPr>
              <a:t> </a:t>
            </a:r>
            <a:r>
              <a:rPr lang="en-US" sz="2000" b="1" dirty="0" smtClean="0">
                <a:solidFill>
                  <a:srgbClr val="4F81BD"/>
                </a:solidFill>
                <a:latin typeface="American Typewriter Condensed"/>
                <a:ea typeface="ＭＳ Ｐゴシック" charset="0"/>
                <a:cs typeface="American Typewriter Condensed"/>
              </a:rPr>
              <a:t>October 2016 Special Issue</a:t>
            </a:r>
          </a:p>
          <a:p>
            <a:pPr algn="ctr">
              <a:spcBef>
                <a:spcPts val="76"/>
              </a:spcBef>
            </a:pPr>
            <a:r>
              <a:rPr lang="en-US" sz="2000" b="1" dirty="0" smtClean="0">
                <a:solidFill>
                  <a:srgbClr val="4F81BD"/>
                </a:solidFill>
                <a:latin typeface="American Typewriter Condensed"/>
                <a:ea typeface="ＭＳ Ｐゴシック" charset="0"/>
                <a:cs typeface="American Typewriter Condensed"/>
              </a:rPr>
              <a:t>JWST Proposal Planning</a:t>
            </a:r>
          </a:p>
          <a:p>
            <a:pPr algn="ctr">
              <a:spcBef>
                <a:spcPts val="76"/>
              </a:spcBef>
            </a:pPr>
            <a:endParaRPr lang="en-US" sz="2000" b="1" dirty="0" smtClean="0">
              <a:solidFill>
                <a:srgbClr val="000000"/>
              </a:solidFill>
              <a:latin typeface="American Typewriter Condensed"/>
              <a:ea typeface="ＭＳ Ｐゴシック" charset="0"/>
              <a:cs typeface="American Typewriter Condensed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1979434" y="4889101"/>
            <a:ext cx="319313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i="1" dirty="0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cs typeface="Calibri"/>
              </a:rPr>
              <a:t>M</a:t>
            </a:r>
            <a:r>
              <a:rPr lang="en-US" sz="2400" i="1" dirty="0" smtClean="0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cs typeface="Calibri"/>
              </a:rPr>
              <a:t>ore info</a:t>
            </a:r>
          </a:p>
          <a:p>
            <a:pPr algn="r"/>
            <a:r>
              <a:rPr lang="en-US" sz="2400" i="1" dirty="0" smtClean="0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cs typeface="Calibri"/>
              </a:rPr>
              <a:t>on timeline</a:t>
            </a:r>
          </a:p>
          <a:p>
            <a:pPr algn="r"/>
            <a:r>
              <a:rPr lang="en-US" sz="2400" i="1" dirty="0" smtClean="0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cs typeface="Calibri"/>
              </a:rPr>
              <a:t>and DD-ERS </a:t>
            </a:r>
          </a:p>
          <a:p>
            <a:pPr algn="r"/>
            <a:r>
              <a:rPr lang="en-US" sz="2400" i="1" dirty="0" smtClean="0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cs typeface="Calibri"/>
              </a:rPr>
              <a:t>coming soon:</a:t>
            </a:r>
          </a:p>
        </p:txBody>
      </p:sp>
      <p:cxnSp>
        <p:nvCxnSpPr>
          <p:cNvPr id="54" name="Straight Connector 53"/>
          <p:cNvCxnSpPr/>
          <p:nvPr/>
        </p:nvCxnSpPr>
        <p:spPr>
          <a:xfrm>
            <a:off x="1550378" y="1205940"/>
            <a:ext cx="0" cy="1371600"/>
          </a:xfrm>
          <a:prstGeom prst="line">
            <a:avLst/>
          </a:prstGeom>
          <a:ln w="38100" cmpd="sng">
            <a:solidFill>
              <a:srgbClr val="1F497D"/>
            </a:solidFill>
            <a:prstDash val="soli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574043" y="748740"/>
            <a:ext cx="0" cy="1828800"/>
          </a:xfrm>
          <a:prstGeom prst="line">
            <a:avLst/>
          </a:prstGeom>
          <a:ln w="38100" cmpd="sng">
            <a:solidFill>
              <a:srgbClr val="1F497D"/>
            </a:solidFill>
            <a:prstDash val="soli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object 28"/>
          <p:cNvSpPr txBox="1"/>
          <p:nvPr/>
        </p:nvSpPr>
        <p:spPr>
          <a:xfrm>
            <a:off x="123478" y="1053508"/>
            <a:ext cx="1313721" cy="1046827"/>
          </a:xfrm>
          <a:prstGeom prst="rect">
            <a:avLst/>
          </a:prstGeom>
          <a:solidFill>
            <a:schemeClr val="bg1">
              <a:alpha val="77000"/>
            </a:schemeClr>
          </a:solidFill>
          <a:ln>
            <a:noFill/>
          </a:ln>
        </p:spPr>
        <p:txBody>
          <a:bodyPr wrap="square" lIns="0" tIns="0" rIns="0" bIns="0" rtlCol="0">
            <a:noAutofit/>
          </a:bodyPr>
          <a:lstStyle/>
          <a:p>
            <a:pPr algn="r">
              <a:spcBef>
                <a:spcPts val="76"/>
              </a:spcBef>
            </a:pPr>
            <a:r>
              <a:rPr lang="en-US" sz="2000" dirty="0" smtClean="0">
                <a:solidFill>
                  <a:srgbClr val="1F497D"/>
                </a:solidFill>
                <a:latin typeface="Calibri"/>
                <a:cs typeface="Calibri"/>
              </a:rPr>
              <a:t>GTO </a:t>
            </a:r>
            <a:r>
              <a:rPr lang="en-US" sz="2000" dirty="0">
                <a:solidFill>
                  <a:srgbClr val="1F497D"/>
                </a:solidFill>
                <a:latin typeface="Calibri"/>
                <a:cs typeface="Calibri"/>
              </a:rPr>
              <a:t> </a:t>
            </a:r>
            <a:endParaRPr lang="en-US" sz="2000" dirty="0" smtClean="0">
              <a:solidFill>
                <a:srgbClr val="1F497D"/>
              </a:solidFill>
              <a:latin typeface="Calibri"/>
              <a:cs typeface="Calibri"/>
            </a:endParaRPr>
          </a:p>
          <a:p>
            <a:pPr algn="r">
              <a:spcBef>
                <a:spcPts val="76"/>
              </a:spcBef>
            </a:pPr>
            <a:r>
              <a:rPr lang="en-US" sz="2000" dirty="0">
                <a:solidFill>
                  <a:srgbClr val="1F497D"/>
                </a:solidFill>
                <a:latin typeface="Calibri"/>
                <a:cs typeface="Calibri"/>
              </a:rPr>
              <a:t>p</a:t>
            </a:r>
            <a:r>
              <a:rPr lang="en-US" sz="2000" dirty="0" smtClean="0">
                <a:solidFill>
                  <a:srgbClr val="1F497D"/>
                </a:solidFill>
                <a:latin typeface="Calibri"/>
                <a:cs typeface="Calibri"/>
              </a:rPr>
              <a:t>rops due  </a:t>
            </a:r>
          </a:p>
          <a:p>
            <a:pPr algn="r">
              <a:spcBef>
                <a:spcPts val="76"/>
              </a:spcBef>
            </a:pPr>
            <a:r>
              <a:rPr lang="en-US" sz="2000" dirty="0" smtClean="0">
                <a:solidFill>
                  <a:srgbClr val="1F497D"/>
                </a:solidFill>
                <a:latin typeface="Calibri"/>
                <a:cs typeface="Calibri"/>
              </a:rPr>
              <a:t>Apr01</a:t>
            </a:r>
            <a:endParaRPr lang="en-US" dirty="0" smtClean="0">
              <a:solidFill>
                <a:srgbClr val="1F497D"/>
              </a:solidFill>
              <a:latin typeface="Calibri"/>
              <a:cs typeface="Calibri"/>
            </a:endParaRPr>
          </a:p>
        </p:txBody>
      </p:sp>
      <p:sp>
        <p:nvSpPr>
          <p:cNvPr id="57" name="object 28"/>
          <p:cNvSpPr txBox="1"/>
          <p:nvPr/>
        </p:nvSpPr>
        <p:spPr>
          <a:xfrm>
            <a:off x="170038" y="112166"/>
            <a:ext cx="1744825" cy="88322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76"/>
              </a:spcBef>
            </a:pPr>
            <a:r>
              <a:rPr lang="en-US" sz="2000" dirty="0" smtClean="0">
                <a:solidFill>
                  <a:srgbClr val="1F497D"/>
                </a:solidFill>
                <a:latin typeface="Calibri"/>
                <a:cs typeface="Calibri"/>
              </a:rPr>
              <a:t>GTO CP release</a:t>
            </a:r>
          </a:p>
          <a:p>
            <a:pPr>
              <a:spcBef>
                <a:spcPts val="76"/>
              </a:spcBef>
            </a:pPr>
            <a:r>
              <a:rPr lang="en-US" sz="2000" dirty="0" smtClean="0">
                <a:solidFill>
                  <a:srgbClr val="1F497D"/>
                </a:solidFill>
                <a:latin typeface="Calibri"/>
                <a:cs typeface="Calibri"/>
              </a:rPr>
              <a:t>Jan06</a:t>
            </a:r>
          </a:p>
        </p:txBody>
      </p:sp>
      <p:sp>
        <p:nvSpPr>
          <p:cNvPr id="58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928249" y="6356350"/>
            <a:ext cx="2895600" cy="365125"/>
          </a:xfrm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ESAC September 26 2016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8556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Summary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289931" y="1426545"/>
            <a:ext cx="8552985" cy="5213185"/>
          </a:xfr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buNone/>
              <a:defRPr/>
            </a:pPr>
            <a:endParaRPr lang="en-US" sz="1800" dirty="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  <a:defRPr/>
            </a:pPr>
            <a:r>
              <a:rPr lang="en-US" sz="2400" dirty="0">
                <a:solidFill>
                  <a:schemeClr val="bg1"/>
                </a:solidFill>
              </a:rPr>
              <a:t>W</a:t>
            </a:r>
            <a:r>
              <a:rPr lang="en-US" sz="2400" dirty="0" smtClean="0">
                <a:solidFill>
                  <a:schemeClr val="bg1"/>
                </a:solidFill>
              </a:rPr>
              <a:t>e continue to refine the science planning timeline for JWST</a:t>
            </a:r>
          </a:p>
          <a:p>
            <a:pPr lvl="1">
              <a:lnSpc>
                <a:spcPct val="90000"/>
              </a:lnSpc>
              <a:defRPr/>
            </a:pPr>
            <a:r>
              <a:rPr lang="en-US" sz="2000" dirty="0" smtClean="0">
                <a:solidFill>
                  <a:schemeClr val="bg1"/>
                </a:solidFill>
              </a:rPr>
              <a:t>GTO Cycle 1 Call issued on Jan 6 2017</a:t>
            </a:r>
          </a:p>
          <a:p>
            <a:pPr lvl="1">
              <a:lnSpc>
                <a:spcPct val="90000"/>
              </a:lnSpc>
              <a:defRPr/>
            </a:pPr>
            <a:r>
              <a:rPr lang="en-US" sz="2000" dirty="0" smtClean="0">
                <a:solidFill>
                  <a:schemeClr val="bg1"/>
                </a:solidFill>
              </a:rPr>
              <a:t>GTO Cycle 1 observations published by June 15 2017</a:t>
            </a:r>
          </a:p>
          <a:p>
            <a:pPr lvl="1">
              <a:lnSpc>
                <a:spcPct val="90000"/>
              </a:lnSpc>
              <a:defRPr/>
            </a:pPr>
            <a:r>
              <a:rPr lang="en-US" sz="2000" dirty="0" smtClean="0">
                <a:solidFill>
                  <a:schemeClr val="bg1"/>
                </a:solidFill>
              </a:rPr>
              <a:t>GO Cycle 1 Call issued on November 30 2017</a:t>
            </a:r>
          </a:p>
          <a:p>
            <a:pPr lvl="1">
              <a:lnSpc>
                <a:spcPct val="90000"/>
              </a:lnSpc>
              <a:defRPr/>
            </a:pPr>
            <a:r>
              <a:rPr lang="en-US" sz="2000" dirty="0" smtClean="0">
                <a:solidFill>
                  <a:schemeClr val="bg1"/>
                </a:solidFill>
              </a:rPr>
              <a:t>GO Cycle 1 proposal deadline on March 2 2018</a:t>
            </a:r>
            <a:endParaRPr lang="en-US" sz="2400" dirty="0" smtClean="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  <a:defRPr/>
            </a:pPr>
            <a:r>
              <a:rPr lang="en-US" sz="2400" dirty="0" smtClean="0">
                <a:solidFill>
                  <a:schemeClr val="bg1"/>
                </a:solidFill>
              </a:rPr>
              <a:t>We have defined a framework for the DD Early Release Science program</a:t>
            </a:r>
          </a:p>
          <a:p>
            <a:pPr lvl="1">
              <a:lnSpc>
                <a:spcPct val="90000"/>
              </a:lnSpc>
              <a:defRPr/>
            </a:pPr>
            <a:r>
              <a:rPr lang="en-US" sz="2000" dirty="0" smtClean="0">
                <a:solidFill>
                  <a:schemeClr val="bg1"/>
                </a:solidFill>
              </a:rPr>
              <a:t>500 hours of DD time available for 12-15 science programs</a:t>
            </a:r>
          </a:p>
          <a:p>
            <a:pPr lvl="1">
              <a:lnSpc>
                <a:spcPct val="90000"/>
              </a:lnSpc>
              <a:defRPr/>
            </a:pPr>
            <a:r>
              <a:rPr lang="en-US" sz="2000" dirty="0" smtClean="0">
                <a:solidFill>
                  <a:schemeClr val="bg1"/>
                </a:solidFill>
              </a:rPr>
              <a:t>The goal is preparing </a:t>
            </a:r>
            <a:r>
              <a:rPr lang="en-US" sz="2000" dirty="0">
                <a:solidFill>
                  <a:schemeClr val="bg1"/>
                </a:solidFill>
              </a:rPr>
              <a:t>the community to </a:t>
            </a:r>
            <a:r>
              <a:rPr lang="en-US" sz="2000" dirty="0" err="1">
                <a:solidFill>
                  <a:schemeClr val="bg1"/>
                </a:solidFill>
              </a:rPr>
              <a:t>maximise</a:t>
            </a:r>
            <a:r>
              <a:rPr lang="en-US" sz="2000" dirty="0">
                <a:solidFill>
                  <a:schemeClr val="bg1"/>
                </a:solidFill>
              </a:rPr>
              <a:t> JWST’s scientific productivity in Cycle </a:t>
            </a:r>
            <a:r>
              <a:rPr lang="en-US" sz="2000" dirty="0" smtClean="0">
                <a:solidFill>
                  <a:schemeClr val="bg1"/>
                </a:solidFill>
              </a:rPr>
              <a:t>2 and beyond</a:t>
            </a:r>
          </a:p>
          <a:p>
            <a:pPr lvl="1">
              <a:lnSpc>
                <a:spcPct val="90000"/>
              </a:lnSpc>
              <a:defRPr/>
            </a:pPr>
            <a:r>
              <a:rPr lang="en-US" sz="2000" dirty="0" smtClean="0">
                <a:solidFill>
                  <a:schemeClr val="bg1"/>
                </a:solidFill>
              </a:rPr>
              <a:t>DD-ERS draft call issued with call for Notices of Intent on Jan 6 2017</a:t>
            </a:r>
          </a:p>
          <a:p>
            <a:pPr lvl="1">
              <a:lnSpc>
                <a:spcPct val="90000"/>
              </a:lnSpc>
              <a:defRPr/>
            </a:pPr>
            <a:r>
              <a:rPr lang="en-US" sz="2000" dirty="0" smtClean="0">
                <a:solidFill>
                  <a:schemeClr val="bg1"/>
                </a:solidFill>
              </a:rPr>
              <a:t>DD-ERS proposal deadline on August 18 2017</a:t>
            </a:r>
            <a:endParaRPr lang="en-US" sz="2000" dirty="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  <a:defRPr/>
            </a:pPr>
            <a:r>
              <a:rPr lang="en-US" sz="2400" dirty="0">
                <a:solidFill>
                  <a:schemeClr val="bg1"/>
                </a:solidFill>
              </a:rPr>
              <a:t>The HST proposal timeline has been restructured to support and complement the JWST Cycle 1 timeline</a:t>
            </a:r>
          </a:p>
          <a:p>
            <a:pPr lvl="1">
              <a:lnSpc>
                <a:spcPct val="90000"/>
              </a:lnSpc>
              <a:defRPr/>
            </a:pPr>
            <a:endParaRPr lang="en-US" sz="2000" dirty="0" smtClean="0">
              <a:solidFill>
                <a:schemeClr val="bg1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83BF8-FB3E-2A4F-814C-66C0EA10A359}" type="slidenum">
              <a:rPr lang="en-US" smtClean="0"/>
              <a:pPr/>
              <a:t>38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931" y="77821"/>
            <a:ext cx="2072640" cy="1554480"/>
          </a:xfrm>
          <a:prstGeom prst="rect">
            <a:avLst/>
          </a:prstGeom>
        </p:spPr>
      </p:pic>
      <p:sp>
        <p:nvSpPr>
          <p:cNvPr id="9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455933"/>
            <a:ext cx="2895600" cy="365125"/>
          </a:xfrm>
        </p:spPr>
        <p:txBody>
          <a:bodyPr/>
          <a:lstStyle/>
          <a:p>
            <a:r>
              <a:rPr lang="en-US" dirty="0" smtClean="0"/>
              <a:t>ESAC September 26 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2398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1" name="Straight Connector 100"/>
          <p:cNvCxnSpPr/>
          <p:nvPr/>
        </p:nvCxnSpPr>
        <p:spPr>
          <a:xfrm>
            <a:off x="3274244" y="2102180"/>
            <a:ext cx="0" cy="914400"/>
          </a:xfrm>
          <a:prstGeom prst="line">
            <a:avLst/>
          </a:prstGeom>
          <a:ln w="38100" cmpd="sng">
            <a:solidFill>
              <a:srgbClr val="C70995"/>
            </a:solidFill>
            <a:prstDash val="soli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object 55"/>
          <p:cNvSpPr/>
          <p:nvPr/>
        </p:nvSpPr>
        <p:spPr>
          <a:xfrm>
            <a:off x="1326523" y="3072596"/>
            <a:ext cx="3200400" cy="94488"/>
          </a:xfrm>
          <a:custGeom>
            <a:avLst/>
            <a:gdLst/>
            <a:ahLst/>
            <a:cxnLst/>
            <a:rect l="l" t="t" r="r" b="b"/>
            <a:pathLst>
              <a:path w="1219200" h="76200">
                <a:moveTo>
                  <a:pt x="0" y="76200"/>
                </a:moveTo>
                <a:lnTo>
                  <a:pt x="1219200" y="76200"/>
                </a:lnTo>
                <a:lnTo>
                  <a:pt x="1219200" y="0"/>
                </a:lnTo>
                <a:lnTo>
                  <a:pt x="0" y="0"/>
                </a:lnTo>
                <a:lnTo>
                  <a:pt x="0" y="76200"/>
                </a:lnTo>
                <a:close/>
              </a:path>
            </a:pathLst>
          </a:custGeom>
          <a:solidFill>
            <a:srgbClr val="7F7F7F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72" name="object 7"/>
          <p:cNvSpPr txBox="1"/>
          <p:nvPr/>
        </p:nvSpPr>
        <p:spPr>
          <a:xfrm>
            <a:off x="5024474" y="3065719"/>
            <a:ext cx="1219200" cy="76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600"/>
              </a:lnSpc>
            </a:pPr>
            <a:endParaRPr sz="6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3" name="object 6"/>
          <p:cNvSpPr txBox="1"/>
          <p:nvPr/>
        </p:nvSpPr>
        <p:spPr>
          <a:xfrm>
            <a:off x="6243674" y="3065719"/>
            <a:ext cx="1222375" cy="76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600"/>
              </a:lnSpc>
            </a:pPr>
            <a:endParaRPr sz="6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5" name="object 4"/>
          <p:cNvSpPr txBox="1"/>
          <p:nvPr/>
        </p:nvSpPr>
        <p:spPr>
          <a:xfrm>
            <a:off x="4249774" y="2980851"/>
            <a:ext cx="1229550" cy="3736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77" name="object 2"/>
          <p:cNvSpPr txBox="1"/>
          <p:nvPr/>
        </p:nvSpPr>
        <p:spPr>
          <a:xfrm>
            <a:off x="6704049" y="2980851"/>
            <a:ext cx="1009650" cy="3736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6715061" y="3074379"/>
            <a:ext cx="606166" cy="1637348"/>
          </a:xfrm>
          <a:prstGeom prst="star4">
            <a:avLst>
              <a:gd name="adj" fmla="val 15817"/>
            </a:avLst>
          </a:prstGeom>
          <a:solidFill>
            <a:schemeClr val="bg1"/>
          </a:solidFill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endParaRPr lang="en-US" dirty="0">
              <a:solidFill>
                <a:schemeClr val="bg1"/>
              </a:solidFill>
              <a:latin typeface="Calibri"/>
            </a:endParaRPr>
          </a:p>
        </p:txBody>
      </p:sp>
      <p:cxnSp>
        <p:nvCxnSpPr>
          <p:cNvPr id="89" name="Straight Connector 88"/>
          <p:cNvCxnSpPr/>
          <p:nvPr/>
        </p:nvCxnSpPr>
        <p:spPr>
          <a:xfrm>
            <a:off x="5096481" y="1187780"/>
            <a:ext cx="0" cy="1828800"/>
          </a:xfrm>
          <a:prstGeom prst="line">
            <a:avLst/>
          </a:prstGeom>
          <a:ln w="38100" cmpd="sng">
            <a:solidFill>
              <a:srgbClr val="008000"/>
            </a:solidFill>
            <a:prstDash val="soli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4" name="object 28"/>
          <p:cNvSpPr txBox="1"/>
          <p:nvPr/>
        </p:nvSpPr>
        <p:spPr>
          <a:xfrm>
            <a:off x="5308526" y="1056127"/>
            <a:ext cx="1733370" cy="1013259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76"/>
              </a:spcBef>
            </a:pPr>
            <a:r>
              <a:rPr lang="en-US" sz="1400" b="1" dirty="0" smtClean="0">
                <a:solidFill>
                  <a:srgbClr val="008000"/>
                </a:solidFill>
                <a:latin typeface="Calibri"/>
                <a:cs typeface="Calibri"/>
              </a:rPr>
              <a:t> </a:t>
            </a:r>
            <a:r>
              <a:rPr lang="en-US" dirty="0" smtClean="0">
                <a:solidFill>
                  <a:srgbClr val="008000"/>
                </a:solidFill>
                <a:latin typeface="Calibri"/>
                <a:cs typeface="Calibri"/>
              </a:rPr>
              <a:t>GO </a:t>
            </a:r>
            <a:r>
              <a:rPr lang="en-US" dirty="0">
                <a:solidFill>
                  <a:srgbClr val="008000"/>
                </a:solidFill>
                <a:latin typeface="Calibri"/>
                <a:cs typeface="Calibri"/>
              </a:rPr>
              <a:t>C</a:t>
            </a:r>
            <a:r>
              <a:rPr lang="en-US" dirty="0" smtClean="0">
                <a:solidFill>
                  <a:srgbClr val="008000"/>
                </a:solidFill>
                <a:latin typeface="Calibri"/>
                <a:cs typeface="Calibri"/>
              </a:rPr>
              <a:t>y1</a:t>
            </a:r>
          </a:p>
          <a:p>
            <a:pPr>
              <a:spcBef>
                <a:spcPts val="76"/>
              </a:spcBef>
            </a:pPr>
            <a:r>
              <a:rPr lang="en-US" dirty="0">
                <a:solidFill>
                  <a:srgbClr val="008000"/>
                </a:solidFill>
                <a:latin typeface="Calibri"/>
                <a:cs typeface="Calibri"/>
              </a:rPr>
              <a:t>d</a:t>
            </a:r>
            <a:r>
              <a:rPr lang="en-US" dirty="0" smtClean="0">
                <a:solidFill>
                  <a:srgbClr val="008000"/>
                </a:solidFill>
                <a:latin typeface="Calibri"/>
                <a:cs typeface="Calibri"/>
              </a:rPr>
              <a:t>eadline</a:t>
            </a:r>
          </a:p>
          <a:p>
            <a:pPr>
              <a:spcBef>
                <a:spcPts val="76"/>
              </a:spcBef>
            </a:pPr>
            <a:r>
              <a:rPr lang="en-US" dirty="0" smtClean="0">
                <a:solidFill>
                  <a:srgbClr val="008000"/>
                </a:solidFill>
                <a:latin typeface="Calibri"/>
                <a:cs typeface="Calibri"/>
              </a:rPr>
              <a:t>2018Mar02</a:t>
            </a:r>
          </a:p>
        </p:txBody>
      </p:sp>
      <p:sp>
        <p:nvSpPr>
          <p:cNvPr id="103" name="object 25"/>
          <p:cNvSpPr txBox="1"/>
          <p:nvPr/>
        </p:nvSpPr>
        <p:spPr>
          <a:xfrm>
            <a:off x="2951737" y="3220723"/>
            <a:ext cx="552853" cy="2037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algn="ctr">
              <a:lnSpc>
                <a:spcPts val="1535"/>
              </a:lnSpc>
              <a:spcBef>
                <a:spcPts val="76"/>
              </a:spcBef>
            </a:pPr>
            <a:r>
              <a:rPr lang="en-US" i="1" dirty="0" smtClean="0">
                <a:solidFill>
                  <a:schemeClr val="bg1"/>
                </a:solidFill>
                <a:latin typeface="Calibri"/>
                <a:cs typeface="Calibri"/>
              </a:rPr>
              <a:t>2017</a:t>
            </a:r>
          </a:p>
          <a:p>
            <a:pPr marL="12700" algn="ctr">
              <a:lnSpc>
                <a:spcPts val="1535"/>
              </a:lnSpc>
              <a:spcBef>
                <a:spcPts val="76"/>
              </a:spcBef>
            </a:pPr>
            <a:endParaRPr sz="1600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sp>
        <p:nvSpPr>
          <p:cNvPr id="91" name="object 28"/>
          <p:cNvSpPr txBox="1"/>
          <p:nvPr/>
        </p:nvSpPr>
        <p:spPr>
          <a:xfrm>
            <a:off x="4053719" y="573647"/>
            <a:ext cx="1068048" cy="822264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76"/>
              </a:spcBef>
            </a:pPr>
            <a:r>
              <a:rPr lang="en-US" sz="1400" b="1" dirty="0" smtClean="0">
                <a:solidFill>
                  <a:srgbClr val="9BBB59">
                    <a:lumMod val="60000"/>
                    <a:lumOff val="40000"/>
                  </a:srgbClr>
                </a:solidFill>
                <a:latin typeface="Calibri"/>
                <a:cs typeface="Calibri"/>
              </a:rPr>
              <a:t> </a:t>
            </a:r>
            <a:r>
              <a:rPr lang="en-US" dirty="0" smtClean="0">
                <a:solidFill>
                  <a:srgbClr val="008000"/>
                </a:solidFill>
                <a:latin typeface="Calibri"/>
                <a:cs typeface="Calibri"/>
              </a:rPr>
              <a:t>GO CP</a:t>
            </a:r>
          </a:p>
          <a:p>
            <a:pPr>
              <a:spcBef>
                <a:spcPts val="76"/>
              </a:spcBef>
            </a:pPr>
            <a:r>
              <a:rPr lang="en-US" dirty="0" smtClean="0">
                <a:solidFill>
                  <a:srgbClr val="008000"/>
                </a:solidFill>
                <a:latin typeface="Calibri"/>
                <a:cs typeface="Calibri"/>
              </a:rPr>
              <a:t>2017Nov30</a:t>
            </a:r>
          </a:p>
        </p:txBody>
      </p:sp>
      <p:sp>
        <p:nvSpPr>
          <p:cNvPr id="107" name="object 25"/>
          <p:cNvSpPr txBox="1"/>
          <p:nvPr/>
        </p:nvSpPr>
        <p:spPr>
          <a:xfrm>
            <a:off x="5434982" y="3239887"/>
            <a:ext cx="552853" cy="18454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algn="ctr">
              <a:lnSpc>
                <a:spcPts val="1535"/>
              </a:lnSpc>
              <a:spcBef>
                <a:spcPts val="76"/>
              </a:spcBef>
            </a:pPr>
            <a:r>
              <a:rPr lang="en-US" i="1" dirty="0" smtClean="0">
                <a:solidFill>
                  <a:schemeClr val="bg1"/>
                </a:solidFill>
                <a:latin typeface="Calibri"/>
                <a:cs typeface="Calibri"/>
              </a:rPr>
              <a:t>2018</a:t>
            </a:r>
          </a:p>
          <a:p>
            <a:pPr marL="12700" algn="ctr">
              <a:lnSpc>
                <a:spcPts val="1535"/>
              </a:lnSpc>
              <a:spcBef>
                <a:spcPts val="76"/>
              </a:spcBef>
            </a:pPr>
            <a:endParaRPr sz="1600" dirty="0">
              <a:solidFill>
                <a:srgbClr val="FFFFFF"/>
              </a:solidFill>
              <a:latin typeface="Times New Roman"/>
              <a:cs typeface="Times New Roman"/>
            </a:endParaRPr>
          </a:p>
        </p:txBody>
      </p:sp>
      <p:sp>
        <p:nvSpPr>
          <p:cNvPr id="54" name="object 28"/>
          <p:cNvSpPr txBox="1"/>
          <p:nvPr/>
        </p:nvSpPr>
        <p:spPr>
          <a:xfrm>
            <a:off x="468145" y="4360984"/>
            <a:ext cx="1547977" cy="1046827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>
            <a:noAutofit/>
          </a:bodyPr>
          <a:lstStyle/>
          <a:p>
            <a:pPr algn="r">
              <a:spcBef>
                <a:spcPts val="76"/>
              </a:spcBef>
            </a:pPr>
            <a:r>
              <a:rPr lang="en-US" dirty="0" smtClean="0">
                <a:solidFill>
                  <a:srgbClr val="FFC000"/>
                </a:solidFill>
                <a:latin typeface="Calibri"/>
                <a:cs typeface="Calibri"/>
              </a:rPr>
              <a:t>GTO </a:t>
            </a:r>
            <a:r>
              <a:rPr lang="en-US" dirty="0">
                <a:solidFill>
                  <a:srgbClr val="FFC000"/>
                </a:solidFill>
                <a:latin typeface="Calibri"/>
                <a:cs typeface="Calibri"/>
              </a:rPr>
              <a:t> </a:t>
            </a:r>
            <a:endParaRPr lang="en-US" dirty="0" smtClean="0">
              <a:solidFill>
                <a:srgbClr val="FFC000"/>
              </a:solidFill>
              <a:latin typeface="Calibri"/>
              <a:cs typeface="Calibri"/>
            </a:endParaRPr>
          </a:p>
          <a:p>
            <a:pPr algn="r">
              <a:spcBef>
                <a:spcPts val="76"/>
              </a:spcBef>
            </a:pPr>
            <a:r>
              <a:rPr lang="en-US" dirty="0">
                <a:solidFill>
                  <a:srgbClr val="FFC000"/>
                </a:solidFill>
                <a:latin typeface="Calibri"/>
                <a:cs typeface="Calibri"/>
              </a:rPr>
              <a:t>p</a:t>
            </a:r>
            <a:r>
              <a:rPr lang="en-US" dirty="0" smtClean="0">
                <a:solidFill>
                  <a:srgbClr val="FFC000"/>
                </a:solidFill>
                <a:latin typeface="Calibri"/>
                <a:cs typeface="Calibri"/>
              </a:rPr>
              <a:t>rops due  </a:t>
            </a:r>
          </a:p>
          <a:p>
            <a:pPr algn="r">
              <a:spcBef>
                <a:spcPts val="76"/>
              </a:spcBef>
            </a:pPr>
            <a:r>
              <a:rPr lang="en-US" dirty="0" smtClean="0">
                <a:solidFill>
                  <a:srgbClr val="FFC000"/>
                </a:solidFill>
                <a:latin typeface="Calibri"/>
                <a:cs typeface="Calibri"/>
              </a:rPr>
              <a:t>2017Apr01</a:t>
            </a:r>
          </a:p>
        </p:txBody>
      </p:sp>
      <p:cxnSp>
        <p:nvCxnSpPr>
          <p:cNvPr id="66" name="Straight Connector 65"/>
          <p:cNvCxnSpPr/>
          <p:nvPr/>
        </p:nvCxnSpPr>
        <p:spPr>
          <a:xfrm>
            <a:off x="5943576" y="2102180"/>
            <a:ext cx="0" cy="914400"/>
          </a:xfrm>
          <a:prstGeom prst="line">
            <a:avLst/>
          </a:prstGeom>
          <a:ln w="38100" cmpd="sng">
            <a:solidFill>
              <a:srgbClr val="008000"/>
            </a:solidFill>
            <a:prstDash val="soli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4" name="object 28"/>
          <p:cNvSpPr txBox="1"/>
          <p:nvPr/>
        </p:nvSpPr>
        <p:spPr>
          <a:xfrm>
            <a:off x="6008616" y="2102180"/>
            <a:ext cx="1733370" cy="76843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76"/>
              </a:spcBef>
            </a:pPr>
            <a:r>
              <a:rPr lang="en-US" dirty="0" smtClean="0">
                <a:solidFill>
                  <a:srgbClr val="008000"/>
                </a:solidFill>
                <a:latin typeface="Calibri"/>
                <a:cs typeface="Calibri"/>
              </a:rPr>
              <a:t>GO TAC</a:t>
            </a:r>
          </a:p>
          <a:p>
            <a:pPr>
              <a:spcBef>
                <a:spcPts val="76"/>
              </a:spcBef>
            </a:pPr>
            <a:r>
              <a:rPr lang="en-US" dirty="0" smtClean="0">
                <a:solidFill>
                  <a:srgbClr val="008000"/>
                </a:solidFill>
                <a:latin typeface="Calibri"/>
                <a:cs typeface="Calibri"/>
              </a:rPr>
              <a:t>2018May</a:t>
            </a:r>
          </a:p>
        </p:txBody>
      </p:sp>
      <p:sp>
        <p:nvSpPr>
          <p:cNvPr id="64" name="object 28"/>
          <p:cNvSpPr txBox="1"/>
          <p:nvPr/>
        </p:nvSpPr>
        <p:spPr>
          <a:xfrm>
            <a:off x="5588191" y="3713656"/>
            <a:ext cx="1199115" cy="61323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algn="ctr">
              <a:spcBef>
                <a:spcPts val="76"/>
              </a:spcBef>
            </a:pPr>
            <a:r>
              <a:rPr lang="en-US" sz="1400" b="1" dirty="0" smtClean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sz="2000" dirty="0">
                <a:solidFill>
                  <a:schemeClr val="bg1"/>
                </a:solidFill>
                <a:latin typeface="Calibri"/>
                <a:cs typeface="Calibri"/>
              </a:rPr>
              <a:t>l</a:t>
            </a:r>
            <a:r>
              <a:rPr sz="2000" spc="4" dirty="0" smtClean="0">
                <a:solidFill>
                  <a:schemeClr val="bg1"/>
                </a:solidFill>
                <a:latin typeface="Calibri"/>
                <a:cs typeface="Calibri"/>
              </a:rPr>
              <a:t>a</a:t>
            </a:r>
            <a:r>
              <a:rPr sz="2000" dirty="0" smtClean="0">
                <a:solidFill>
                  <a:schemeClr val="bg1"/>
                </a:solidFill>
                <a:latin typeface="Calibri"/>
                <a:cs typeface="Calibri"/>
              </a:rPr>
              <a:t>unch</a:t>
            </a:r>
            <a:endParaRPr lang="en-US" sz="2000" dirty="0" smtClean="0">
              <a:solidFill>
                <a:schemeClr val="bg1"/>
              </a:solidFill>
              <a:latin typeface="Calibri"/>
              <a:cs typeface="Calibri"/>
            </a:endParaRPr>
          </a:p>
          <a:p>
            <a:pPr algn="ctr">
              <a:spcBef>
                <a:spcPts val="76"/>
              </a:spcBef>
            </a:pPr>
            <a:r>
              <a:rPr lang="en-US" sz="2000" dirty="0" smtClean="0">
                <a:solidFill>
                  <a:schemeClr val="bg1"/>
                </a:solidFill>
                <a:latin typeface="Calibri"/>
                <a:cs typeface="Calibri"/>
              </a:rPr>
              <a:t>2018Oc</a:t>
            </a:r>
            <a:r>
              <a:rPr lang="en-US" sz="2000" spc="4" dirty="0" smtClean="0">
                <a:solidFill>
                  <a:schemeClr val="bg1"/>
                </a:solidFill>
                <a:latin typeface="Calibri"/>
                <a:cs typeface="Calibri"/>
              </a:rPr>
              <a:t>t</a:t>
            </a:r>
            <a:endParaRPr sz="20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86" name="object 55"/>
          <p:cNvSpPr/>
          <p:nvPr/>
        </p:nvSpPr>
        <p:spPr>
          <a:xfrm>
            <a:off x="4533224" y="3072596"/>
            <a:ext cx="3200400" cy="94488"/>
          </a:xfrm>
          <a:custGeom>
            <a:avLst/>
            <a:gdLst/>
            <a:ahLst/>
            <a:cxnLst/>
            <a:rect l="l" t="t" r="r" b="b"/>
            <a:pathLst>
              <a:path w="1219200" h="76200">
                <a:moveTo>
                  <a:pt x="0" y="76200"/>
                </a:moveTo>
                <a:lnTo>
                  <a:pt x="1219200" y="76200"/>
                </a:lnTo>
                <a:lnTo>
                  <a:pt x="1219200" y="0"/>
                </a:lnTo>
                <a:lnTo>
                  <a:pt x="0" y="0"/>
                </a:lnTo>
                <a:lnTo>
                  <a:pt x="0" y="7620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cxnSp>
        <p:nvCxnSpPr>
          <p:cNvPr id="52" name="Straight Connector 51"/>
          <p:cNvCxnSpPr/>
          <p:nvPr/>
        </p:nvCxnSpPr>
        <p:spPr>
          <a:xfrm flipV="1">
            <a:off x="2232555" y="3446584"/>
            <a:ext cx="0" cy="1828800"/>
          </a:xfrm>
          <a:prstGeom prst="line">
            <a:avLst/>
          </a:prstGeom>
          <a:ln w="38100" cmpd="sng">
            <a:solidFill>
              <a:srgbClr val="FFC000"/>
            </a:solidFill>
            <a:prstDash val="soli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>
            <a:off x="4214016" y="1187780"/>
            <a:ext cx="0" cy="1828800"/>
          </a:xfrm>
          <a:prstGeom prst="line">
            <a:avLst/>
          </a:prstGeom>
          <a:ln w="38100" cmpd="sng">
            <a:solidFill>
              <a:srgbClr val="008000"/>
            </a:solidFill>
            <a:prstDash val="soli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 flipV="1">
            <a:off x="2625283" y="3444526"/>
            <a:ext cx="0" cy="1828800"/>
          </a:xfrm>
          <a:prstGeom prst="line">
            <a:avLst/>
          </a:prstGeom>
          <a:ln w="38100" cmpd="sng">
            <a:solidFill>
              <a:srgbClr val="FFC000"/>
            </a:solidFill>
            <a:prstDash val="soli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9" name="object 28"/>
          <p:cNvSpPr txBox="1"/>
          <p:nvPr/>
        </p:nvSpPr>
        <p:spPr>
          <a:xfrm>
            <a:off x="1955835" y="5371677"/>
            <a:ext cx="1527116" cy="947346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>
            <a:noAutofit/>
          </a:bodyPr>
          <a:lstStyle/>
          <a:p>
            <a:pPr algn="ctr">
              <a:spcBef>
                <a:spcPts val="76"/>
              </a:spcBef>
            </a:pPr>
            <a:r>
              <a:rPr lang="en-US" sz="2000" dirty="0" smtClean="0">
                <a:solidFill>
                  <a:srgbClr val="FFC000"/>
                </a:solidFill>
                <a:latin typeface="Calibri"/>
                <a:cs typeface="Calibri"/>
              </a:rPr>
              <a:t>GTO Cy1</a:t>
            </a:r>
          </a:p>
          <a:p>
            <a:pPr algn="ctr">
              <a:spcBef>
                <a:spcPts val="76"/>
              </a:spcBef>
            </a:pPr>
            <a:r>
              <a:rPr lang="en-US" sz="2000" dirty="0">
                <a:solidFill>
                  <a:srgbClr val="FFC000"/>
                </a:solidFill>
                <a:latin typeface="Calibri"/>
                <a:cs typeface="Calibri"/>
              </a:rPr>
              <a:t>o</a:t>
            </a:r>
            <a:r>
              <a:rPr lang="en-US" sz="2000" dirty="0" smtClean="0">
                <a:solidFill>
                  <a:srgbClr val="FFC000"/>
                </a:solidFill>
                <a:latin typeface="Calibri"/>
                <a:cs typeface="Calibri"/>
              </a:rPr>
              <a:t>bservations</a:t>
            </a:r>
          </a:p>
          <a:p>
            <a:pPr algn="ctr">
              <a:spcBef>
                <a:spcPts val="76"/>
              </a:spcBef>
            </a:pPr>
            <a:r>
              <a:rPr lang="en-US" sz="2000" smtClean="0">
                <a:solidFill>
                  <a:srgbClr val="FFC000"/>
                </a:solidFill>
                <a:latin typeface="Calibri"/>
                <a:cs typeface="Calibri"/>
              </a:rPr>
              <a:t>published</a:t>
            </a:r>
            <a:endParaRPr lang="en-US" sz="2000" dirty="0" smtClean="0">
              <a:solidFill>
                <a:srgbClr val="FFC000"/>
              </a:solidFill>
              <a:latin typeface="Calibri"/>
              <a:cs typeface="Calibri"/>
            </a:endParaRPr>
          </a:p>
          <a:p>
            <a:pPr algn="ctr">
              <a:spcBef>
                <a:spcPts val="76"/>
              </a:spcBef>
            </a:pPr>
            <a:r>
              <a:rPr lang="en-US" sz="2000" dirty="0" smtClean="0">
                <a:solidFill>
                  <a:srgbClr val="FFC000"/>
                </a:solidFill>
                <a:latin typeface="Calibri"/>
                <a:cs typeface="Calibri"/>
              </a:rPr>
              <a:t>2017Jun15</a:t>
            </a:r>
            <a:endParaRPr lang="en-US" dirty="0" smtClean="0">
              <a:solidFill>
                <a:srgbClr val="FFC000"/>
              </a:solidFill>
              <a:latin typeface="Calibri"/>
              <a:cs typeface="Calibri"/>
            </a:endParaRPr>
          </a:p>
        </p:txBody>
      </p:sp>
      <p:sp>
        <p:nvSpPr>
          <p:cNvPr id="108" name="object 28"/>
          <p:cNvSpPr txBox="1"/>
          <p:nvPr/>
        </p:nvSpPr>
        <p:spPr>
          <a:xfrm>
            <a:off x="1695549" y="1776084"/>
            <a:ext cx="1547977" cy="1046827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>
            <a:noAutofit/>
          </a:bodyPr>
          <a:lstStyle/>
          <a:p>
            <a:pPr algn="r">
              <a:spcBef>
                <a:spcPts val="76"/>
              </a:spcBef>
            </a:pPr>
            <a:r>
              <a:rPr lang="en-US" sz="1700" dirty="0" smtClean="0">
                <a:solidFill>
                  <a:srgbClr val="C70995"/>
                </a:solidFill>
                <a:latin typeface="Calibri"/>
                <a:cs typeface="Calibri"/>
              </a:rPr>
              <a:t>DD-ERS </a:t>
            </a:r>
          </a:p>
          <a:p>
            <a:pPr algn="r">
              <a:spcBef>
                <a:spcPts val="76"/>
              </a:spcBef>
            </a:pPr>
            <a:r>
              <a:rPr lang="en-US" sz="1700" dirty="0" smtClean="0">
                <a:solidFill>
                  <a:srgbClr val="C70995"/>
                </a:solidFill>
                <a:latin typeface="Calibri"/>
                <a:cs typeface="Calibri"/>
              </a:rPr>
              <a:t>deadline </a:t>
            </a:r>
          </a:p>
          <a:p>
            <a:pPr algn="r">
              <a:spcBef>
                <a:spcPts val="76"/>
              </a:spcBef>
            </a:pPr>
            <a:r>
              <a:rPr lang="en-US" sz="1700" dirty="0" smtClean="0">
                <a:solidFill>
                  <a:srgbClr val="C70995"/>
                </a:solidFill>
                <a:latin typeface="Calibri"/>
                <a:cs typeface="Calibri"/>
              </a:rPr>
              <a:t>2017Aug18</a:t>
            </a:r>
          </a:p>
        </p:txBody>
      </p:sp>
      <p:cxnSp>
        <p:nvCxnSpPr>
          <p:cNvPr id="109" name="Straight Connector 108"/>
          <p:cNvCxnSpPr/>
          <p:nvPr/>
        </p:nvCxnSpPr>
        <p:spPr>
          <a:xfrm>
            <a:off x="3780859" y="1187780"/>
            <a:ext cx="0" cy="1828800"/>
          </a:xfrm>
          <a:prstGeom prst="line">
            <a:avLst/>
          </a:prstGeom>
          <a:ln w="38100" cmpd="sng">
            <a:solidFill>
              <a:srgbClr val="C70995"/>
            </a:solidFill>
            <a:prstDash val="soli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0" name="object 28"/>
          <p:cNvSpPr txBox="1"/>
          <p:nvPr/>
        </p:nvSpPr>
        <p:spPr>
          <a:xfrm>
            <a:off x="2101632" y="623159"/>
            <a:ext cx="1547977" cy="1046827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>
            <a:noAutofit/>
          </a:bodyPr>
          <a:lstStyle/>
          <a:p>
            <a:pPr algn="r">
              <a:spcBef>
                <a:spcPts val="76"/>
              </a:spcBef>
            </a:pPr>
            <a:r>
              <a:rPr lang="en-US" dirty="0" smtClean="0">
                <a:solidFill>
                  <a:srgbClr val="C70995"/>
                </a:solidFill>
                <a:latin typeface="Calibri"/>
                <a:cs typeface="Calibri"/>
              </a:rPr>
              <a:t>DD-ERS TAC 2017Oct</a:t>
            </a:r>
          </a:p>
        </p:txBody>
      </p:sp>
      <p:cxnSp>
        <p:nvCxnSpPr>
          <p:cNvPr id="113" name="Straight Connector 112"/>
          <p:cNvCxnSpPr/>
          <p:nvPr/>
        </p:nvCxnSpPr>
        <p:spPr>
          <a:xfrm>
            <a:off x="1388378" y="2440795"/>
            <a:ext cx="0" cy="548640"/>
          </a:xfrm>
          <a:prstGeom prst="line">
            <a:avLst/>
          </a:prstGeom>
          <a:ln w="38100" cmpd="sng">
            <a:solidFill>
              <a:srgbClr val="C70995"/>
            </a:solidFill>
            <a:prstDash val="soli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4" name="object 28"/>
          <p:cNvSpPr txBox="1"/>
          <p:nvPr/>
        </p:nvSpPr>
        <p:spPr>
          <a:xfrm>
            <a:off x="950614" y="553504"/>
            <a:ext cx="1518923" cy="1046827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76"/>
              </a:spcBef>
            </a:pPr>
            <a:r>
              <a:rPr lang="en-US" dirty="0" smtClean="0">
                <a:solidFill>
                  <a:srgbClr val="C70995"/>
                </a:solidFill>
                <a:latin typeface="Calibri"/>
                <a:cs typeface="Calibri"/>
              </a:rPr>
              <a:t>DD-ERS </a:t>
            </a:r>
            <a:r>
              <a:rPr lang="en-US" dirty="0" err="1" smtClean="0">
                <a:solidFill>
                  <a:srgbClr val="C70995"/>
                </a:solidFill>
                <a:latin typeface="Calibri"/>
                <a:cs typeface="Calibri"/>
              </a:rPr>
              <a:t>NoI</a:t>
            </a:r>
            <a:r>
              <a:rPr lang="en-US" dirty="0" smtClean="0">
                <a:solidFill>
                  <a:srgbClr val="C70995"/>
                </a:solidFill>
                <a:latin typeface="Calibri"/>
                <a:cs typeface="Calibri"/>
              </a:rPr>
              <a:t> due 2017Mar03</a:t>
            </a:r>
          </a:p>
        </p:txBody>
      </p:sp>
      <p:sp>
        <p:nvSpPr>
          <p:cNvPr id="115" name="TextBox 114"/>
          <p:cNvSpPr txBox="1"/>
          <p:nvPr/>
        </p:nvSpPr>
        <p:spPr>
          <a:xfrm>
            <a:off x="6257183" y="6134357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 smtClean="0">
                <a:solidFill>
                  <a:schemeClr val="bg1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Helvetica"/>
                <a:cs typeface="Helvetica"/>
              </a:rPr>
              <a:t>2016Sept </a:t>
            </a:r>
          </a:p>
        </p:txBody>
      </p:sp>
      <p:sp>
        <p:nvSpPr>
          <p:cNvPr id="35" name="object 25"/>
          <p:cNvSpPr txBox="1"/>
          <p:nvPr/>
        </p:nvSpPr>
        <p:spPr>
          <a:xfrm>
            <a:off x="7833377" y="3242877"/>
            <a:ext cx="552853" cy="2037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algn="ctr">
              <a:lnSpc>
                <a:spcPts val="1535"/>
              </a:lnSpc>
              <a:spcBef>
                <a:spcPts val="76"/>
              </a:spcBef>
            </a:pPr>
            <a:r>
              <a:rPr lang="en-US" i="1" dirty="0" smtClean="0">
                <a:solidFill>
                  <a:schemeClr val="bg1"/>
                </a:solidFill>
                <a:latin typeface="Calibri"/>
                <a:cs typeface="Calibri"/>
              </a:rPr>
              <a:t>2019</a:t>
            </a:r>
          </a:p>
          <a:p>
            <a:pPr marL="12700" algn="ctr">
              <a:lnSpc>
                <a:spcPts val="1535"/>
              </a:lnSpc>
              <a:spcBef>
                <a:spcPts val="76"/>
              </a:spcBef>
            </a:pPr>
            <a:endParaRPr sz="1600" dirty="0">
              <a:solidFill>
                <a:srgbClr val="FFFFFF"/>
              </a:solidFill>
              <a:latin typeface="Times New Roman"/>
              <a:cs typeface="Times New Roman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4875234" y="5560853"/>
            <a:ext cx="40462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i="1" dirty="0" smtClean="0">
                <a:solidFill>
                  <a:schemeClr val="bg1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Helvetica"/>
                <a:cs typeface="Helvetica"/>
              </a:rPr>
              <a:t>JWST Science Timeline</a:t>
            </a:r>
          </a:p>
        </p:txBody>
      </p:sp>
      <p:cxnSp>
        <p:nvCxnSpPr>
          <p:cNvPr id="39" name="Straight Connector 38"/>
          <p:cNvCxnSpPr/>
          <p:nvPr/>
        </p:nvCxnSpPr>
        <p:spPr>
          <a:xfrm>
            <a:off x="7017767" y="1259004"/>
            <a:ext cx="0" cy="1645920"/>
          </a:xfrm>
          <a:prstGeom prst="line">
            <a:avLst/>
          </a:prstGeom>
          <a:ln w="38100" cmpd="sng">
            <a:solidFill>
              <a:schemeClr val="bg1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8533453" y="1259004"/>
            <a:ext cx="0" cy="2743200"/>
          </a:xfrm>
          <a:prstGeom prst="line">
            <a:avLst/>
          </a:prstGeom>
          <a:ln w="38100" cmpd="sng">
            <a:solidFill>
              <a:schemeClr val="bg1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object 28"/>
          <p:cNvSpPr txBox="1"/>
          <p:nvPr/>
        </p:nvSpPr>
        <p:spPr>
          <a:xfrm>
            <a:off x="7046197" y="1444477"/>
            <a:ext cx="2377440" cy="3867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76"/>
              </a:spcBef>
            </a:pPr>
            <a:r>
              <a:rPr lang="en-US" sz="1400" b="1" dirty="0" smtClean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sz="2000" dirty="0" smtClean="0">
                <a:solidFill>
                  <a:schemeClr val="accent1"/>
                </a:solidFill>
                <a:latin typeface="Calibri"/>
                <a:cs typeface="Calibri"/>
              </a:rPr>
              <a:t>commissioning </a:t>
            </a:r>
          </a:p>
          <a:p>
            <a:pPr>
              <a:spcBef>
                <a:spcPts val="76"/>
              </a:spcBef>
            </a:pPr>
            <a:r>
              <a:rPr lang="en-US" sz="2000" dirty="0" smtClean="0">
                <a:solidFill>
                  <a:schemeClr val="accent1"/>
                </a:solidFill>
                <a:latin typeface="Calibri"/>
                <a:cs typeface="Calibri"/>
              </a:rPr>
              <a:t>(6 </a:t>
            </a:r>
            <a:r>
              <a:rPr lang="en-US" sz="2000" dirty="0" err="1" smtClean="0">
                <a:solidFill>
                  <a:schemeClr val="accent1"/>
                </a:solidFill>
                <a:latin typeface="Calibri"/>
                <a:cs typeface="Calibri"/>
              </a:rPr>
              <a:t>mo</a:t>
            </a:r>
            <a:r>
              <a:rPr lang="en-US" sz="2000" dirty="0" smtClean="0">
                <a:solidFill>
                  <a:schemeClr val="accent1"/>
                </a:solidFill>
                <a:latin typeface="Calibri"/>
                <a:cs typeface="Calibri"/>
              </a:rPr>
              <a:t>)</a:t>
            </a:r>
            <a:endParaRPr lang="en-US" sz="2000" spc="4" dirty="0" smtClean="0">
              <a:solidFill>
                <a:schemeClr val="accent1"/>
              </a:solidFill>
              <a:latin typeface="Calibri"/>
              <a:cs typeface="Calibri"/>
            </a:endParaRPr>
          </a:p>
        </p:txBody>
      </p:sp>
      <p:cxnSp>
        <p:nvCxnSpPr>
          <p:cNvPr id="42" name="Straight Connector 41"/>
          <p:cNvCxnSpPr/>
          <p:nvPr/>
        </p:nvCxnSpPr>
        <p:spPr>
          <a:xfrm>
            <a:off x="7077260" y="1371689"/>
            <a:ext cx="1328853" cy="0"/>
          </a:xfrm>
          <a:prstGeom prst="line">
            <a:avLst/>
          </a:prstGeom>
          <a:ln w="38100" cmpd="sng">
            <a:solidFill>
              <a:srgbClr val="0070C0"/>
            </a:solidFill>
            <a:prstDash val="soli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rot="16200000" flipH="1">
            <a:off x="8821546" y="3694504"/>
            <a:ext cx="0" cy="457200"/>
          </a:xfrm>
          <a:prstGeom prst="line">
            <a:avLst/>
          </a:prstGeom>
          <a:ln w="38100" cmpd="sng">
            <a:solidFill>
              <a:srgbClr val="008000"/>
            </a:solidFill>
            <a:prstDash val="soli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object 28"/>
          <p:cNvSpPr txBox="1"/>
          <p:nvPr/>
        </p:nvSpPr>
        <p:spPr>
          <a:xfrm>
            <a:off x="8082163" y="4203917"/>
            <a:ext cx="1061838" cy="595232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76"/>
              </a:spcBef>
            </a:pPr>
            <a:r>
              <a:rPr lang="en-US" sz="2000" dirty="0" smtClean="0">
                <a:solidFill>
                  <a:schemeClr val="bg1"/>
                </a:solidFill>
                <a:latin typeface="Calibri"/>
                <a:cs typeface="Calibri"/>
              </a:rPr>
              <a:t>Cycle 1 obs. begin</a:t>
            </a:r>
            <a:endParaRPr lang="en-US" sz="2000" dirty="0">
              <a:solidFill>
                <a:schemeClr val="bg1"/>
              </a:solidFill>
              <a:latin typeface="Calibri"/>
              <a:cs typeface="Calibri"/>
            </a:endParaRPr>
          </a:p>
          <a:p>
            <a:pPr>
              <a:spcBef>
                <a:spcPts val="76"/>
              </a:spcBef>
            </a:pPr>
            <a:r>
              <a:rPr lang="en-US" sz="2000" dirty="0" smtClean="0">
                <a:solidFill>
                  <a:schemeClr val="bg1"/>
                </a:solidFill>
                <a:latin typeface="Calibri"/>
                <a:cs typeface="Calibri"/>
              </a:rPr>
              <a:t>2019Apr </a:t>
            </a:r>
          </a:p>
        </p:txBody>
      </p:sp>
      <p:cxnSp>
        <p:nvCxnSpPr>
          <p:cNvPr id="45" name="Straight Connector 44"/>
          <p:cNvCxnSpPr/>
          <p:nvPr/>
        </p:nvCxnSpPr>
        <p:spPr>
          <a:xfrm rot="16200000" flipH="1">
            <a:off x="8791402" y="3529725"/>
            <a:ext cx="0" cy="457200"/>
          </a:xfrm>
          <a:prstGeom prst="line">
            <a:avLst/>
          </a:prstGeom>
          <a:ln w="38100" cmpd="sng">
            <a:solidFill>
              <a:srgbClr val="FFC000"/>
            </a:solidFill>
            <a:prstDash val="soli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rot="16200000" flipH="1">
            <a:off x="8801450" y="3353423"/>
            <a:ext cx="0" cy="457200"/>
          </a:xfrm>
          <a:prstGeom prst="line">
            <a:avLst/>
          </a:prstGeom>
          <a:ln w="38100" cmpd="sng">
            <a:solidFill>
              <a:srgbClr val="C70995"/>
            </a:solidFill>
            <a:prstDash val="soli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object 55"/>
          <p:cNvSpPr/>
          <p:nvPr/>
        </p:nvSpPr>
        <p:spPr>
          <a:xfrm>
            <a:off x="7738086" y="3072596"/>
            <a:ext cx="1371600" cy="94488"/>
          </a:xfrm>
          <a:custGeom>
            <a:avLst/>
            <a:gdLst/>
            <a:ahLst/>
            <a:cxnLst/>
            <a:rect l="l" t="t" r="r" b="b"/>
            <a:pathLst>
              <a:path w="1219200" h="76200">
                <a:moveTo>
                  <a:pt x="0" y="76200"/>
                </a:moveTo>
                <a:lnTo>
                  <a:pt x="1219200" y="76200"/>
                </a:lnTo>
                <a:lnTo>
                  <a:pt x="1219200" y="0"/>
                </a:lnTo>
                <a:lnTo>
                  <a:pt x="0" y="0"/>
                </a:lnTo>
                <a:lnTo>
                  <a:pt x="0" y="76200"/>
                </a:lnTo>
                <a:close/>
              </a:path>
            </a:pathLst>
          </a:custGeom>
          <a:solidFill>
            <a:srgbClr val="7F7F7F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1879127" y="37452"/>
            <a:ext cx="62518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i="1" dirty="0" smtClean="0">
                <a:solidFill>
                  <a:srgbClr val="FFFFFF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</a:rPr>
              <a:t>DD-ERS &amp; Cycle 1 GTO/GO schedules</a:t>
            </a:r>
          </a:p>
        </p:txBody>
      </p:sp>
      <p:sp>
        <p:nvSpPr>
          <p:cNvPr id="49" name="object 55"/>
          <p:cNvSpPr/>
          <p:nvPr/>
        </p:nvSpPr>
        <p:spPr>
          <a:xfrm>
            <a:off x="-55125" y="3072596"/>
            <a:ext cx="1371600" cy="94488"/>
          </a:xfrm>
          <a:custGeom>
            <a:avLst/>
            <a:gdLst/>
            <a:ahLst/>
            <a:cxnLst/>
            <a:rect l="l" t="t" r="r" b="b"/>
            <a:pathLst>
              <a:path w="1219200" h="76200">
                <a:moveTo>
                  <a:pt x="0" y="76200"/>
                </a:moveTo>
                <a:lnTo>
                  <a:pt x="1219200" y="76200"/>
                </a:lnTo>
                <a:lnTo>
                  <a:pt x="1219200" y="0"/>
                </a:lnTo>
                <a:lnTo>
                  <a:pt x="0" y="0"/>
                </a:lnTo>
                <a:lnTo>
                  <a:pt x="0" y="7620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50" name="object 25"/>
          <p:cNvSpPr txBox="1"/>
          <p:nvPr/>
        </p:nvSpPr>
        <p:spPr>
          <a:xfrm>
            <a:off x="131431" y="3242877"/>
            <a:ext cx="552853" cy="2037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algn="ctr">
              <a:lnSpc>
                <a:spcPts val="1535"/>
              </a:lnSpc>
              <a:spcBef>
                <a:spcPts val="76"/>
              </a:spcBef>
            </a:pPr>
            <a:r>
              <a:rPr lang="en-US" i="1" dirty="0" smtClean="0">
                <a:solidFill>
                  <a:schemeClr val="bg1"/>
                </a:solidFill>
                <a:latin typeface="Calibri"/>
                <a:cs typeface="Calibri"/>
              </a:rPr>
              <a:t>2016</a:t>
            </a:r>
          </a:p>
          <a:p>
            <a:pPr marL="12700" algn="ctr">
              <a:lnSpc>
                <a:spcPts val="1535"/>
              </a:lnSpc>
              <a:spcBef>
                <a:spcPts val="76"/>
              </a:spcBef>
            </a:pPr>
            <a:endParaRPr sz="1600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cxnSp>
        <p:nvCxnSpPr>
          <p:cNvPr id="51" name="Straight Connector 50"/>
          <p:cNvCxnSpPr/>
          <p:nvPr/>
        </p:nvCxnSpPr>
        <p:spPr>
          <a:xfrm>
            <a:off x="1758382" y="1187650"/>
            <a:ext cx="0" cy="1828800"/>
          </a:xfrm>
          <a:prstGeom prst="line">
            <a:avLst/>
          </a:prstGeom>
          <a:ln w="38100" cmpd="sng">
            <a:solidFill>
              <a:srgbClr val="C70995"/>
            </a:solidFill>
            <a:prstDash val="soli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object 28"/>
          <p:cNvSpPr txBox="1"/>
          <p:nvPr/>
        </p:nvSpPr>
        <p:spPr>
          <a:xfrm>
            <a:off x="1238017" y="1257258"/>
            <a:ext cx="1547977" cy="1046827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>
            <a:noAutofit/>
          </a:bodyPr>
          <a:lstStyle/>
          <a:p>
            <a:pPr algn="r">
              <a:spcBef>
                <a:spcPts val="76"/>
              </a:spcBef>
            </a:pPr>
            <a:r>
              <a:rPr lang="en-US" sz="1700" dirty="0" smtClean="0">
                <a:solidFill>
                  <a:srgbClr val="C70995"/>
                </a:solidFill>
                <a:latin typeface="Calibri"/>
                <a:cs typeface="Calibri"/>
              </a:rPr>
              <a:t>ERS Call 2017Apr01</a:t>
            </a:r>
          </a:p>
        </p:txBody>
      </p:sp>
      <p:cxnSp>
        <p:nvCxnSpPr>
          <p:cNvPr id="55" name="Straight Connector 54"/>
          <p:cNvCxnSpPr/>
          <p:nvPr/>
        </p:nvCxnSpPr>
        <p:spPr>
          <a:xfrm>
            <a:off x="2182078" y="1902738"/>
            <a:ext cx="0" cy="1097280"/>
          </a:xfrm>
          <a:prstGeom prst="line">
            <a:avLst/>
          </a:prstGeom>
          <a:ln w="38100" cmpd="sng">
            <a:solidFill>
              <a:srgbClr val="C70995"/>
            </a:solidFill>
            <a:prstDash val="soli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object 28"/>
          <p:cNvSpPr txBox="1"/>
          <p:nvPr/>
        </p:nvSpPr>
        <p:spPr>
          <a:xfrm>
            <a:off x="1" y="1371689"/>
            <a:ext cx="1557196" cy="1226765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>
            <a:noAutofit/>
          </a:bodyPr>
          <a:lstStyle/>
          <a:p>
            <a:pPr algn="r">
              <a:spcBef>
                <a:spcPts val="76"/>
              </a:spcBef>
            </a:pPr>
            <a:r>
              <a:rPr lang="en-US" sz="1700" dirty="0" smtClean="0">
                <a:solidFill>
                  <a:srgbClr val="C70995"/>
                </a:solidFill>
                <a:latin typeface="Calibri"/>
                <a:cs typeface="Calibri"/>
              </a:rPr>
              <a:t>Call for DD-ERS Notices of Intent ERS draft call </a:t>
            </a:r>
          </a:p>
          <a:p>
            <a:pPr algn="r">
              <a:spcBef>
                <a:spcPts val="76"/>
              </a:spcBef>
            </a:pPr>
            <a:r>
              <a:rPr lang="en-US" sz="1700" dirty="0" smtClean="0">
                <a:solidFill>
                  <a:srgbClr val="C70995"/>
                </a:solidFill>
                <a:latin typeface="Calibri"/>
                <a:cs typeface="Calibri"/>
              </a:rPr>
              <a:t>2017Jan06</a:t>
            </a:r>
          </a:p>
        </p:txBody>
      </p:sp>
      <p:cxnSp>
        <p:nvCxnSpPr>
          <p:cNvPr id="58" name="Straight Connector 57"/>
          <p:cNvCxnSpPr/>
          <p:nvPr/>
        </p:nvCxnSpPr>
        <p:spPr>
          <a:xfrm flipV="1">
            <a:off x="1416284" y="3436030"/>
            <a:ext cx="0" cy="731520"/>
          </a:xfrm>
          <a:prstGeom prst="line">
            <a:avLst/>
          </a:prstGeom>
          <a:ln w="38100" cmpd="sng">
            <a:solidFill>
              <a:srgbClr val="FFC000"/>
            </a:solidFill>
            <a:prstDash val="soli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object 28"/>
          <p:cNvSpPr txBox="1"/>
          <p:nvPr/>
        </p:nvSpPr>
        <p:spPr>
          <a:xfrm>
            <a:off x="-287736" y="3763083"/>
            <a:ext cx="1547977" cy="1046827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>
            <a:noAutofit/>
          </a:bodyPr>
          <a:lstStyle/>
          <a:p>
            <a:pPr algn="r">
              <a:spcBef>
                <a:spcPts val="76"/>
              </a:spcBef>
            </a:pPr>
            <a:r>
              <a:rPr lang="en-US" dirty="0" smtClean="0">
                <a:solidFill>
                  <a:srgbClr val="FFC000"/>
                </a:solidFill>
                <a:latin typeface="Calibri"/>
                <a:cs typeface="Calibri"/>
              </a:rPr>
              <a:t>GTO </a:t>
            </a:r>
            <a:r>
              <a:rPr lang="en-US" dirty="0">
                <a:solidFill>
                  <a:srgbClr val="FFC000"/>
                </a:solidFill>
                <a:latin typeface="Calibri"/>
                <a:cs typeface="Calibri"/>
              </a:rPr>
              <a:t> </a:t>
            </a:r>
            <a:r>
              <a:rPr lang="en-US" dirty="0" smtClean="0">
                <a:solidFill>
                  <a:srgbClr val="FFC000"/>
                </a:solidFill>
                <a:latin typeface="Calibri"/>
                <a:cs typeface="Calibri"/>
              </a:rPr>
              <a:t>Call  </a:t>
            </a:r>
          </a:p>
          <a:p>
            <a:pPr algn="r">
              <a:spcBef>
                <a:spcPts val="76"/>
              </a:spcBef>
            </a:pPr>
            <a:r>
              <a:rPr lang="en-US" dirty="0" smtClean="0">
                <a:solidFill>
                  <a:srgbClr val="FFC000"/>
                </a:solidFill>
                <a:latin typeface="Calibri"/>
                <a:cs typeface="Calibri"/>
              </a:rPr>
              <a:t>2017Jan06</a:t>
            </a:r>
          </a:p>
        </p:txBody>
      </p:sp>
      <p:cxnSp>
        <p:nvCxnSpPr>
          <p:cNvPr id="60" name="Straight Connector 59"/>
          <p:cNvCxnSpPr/>
          <p:nvPr/>
        </p:nvCxnSpPr>
        <p:spPr>
          <a:xfrm flipV="1">
            <a:off x="3661097" y="3454363"/>
            <a:ext cx="0" cy="731520"/>
          </a:xfrm>
          <a:prstGeom prst="line">
            <a:avLst/>
          </a:prstGeom>
          <a:ln w="38100" cmpd="sng">
            <a:solidFill>
              <a:srgbClr val="FFC000"/>
            </a:solidFill>
            <a:prstDash val="soli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object 28"/>
          <p:cNvSpPr txBox="1"/>
          <p:nvPr/>
        </p:nvSpPr>
        <p:spPr>
          <a:xfrm>
            <a:off x="2505742" y="4275735"/>
            <a:ext cx="1547977" cy="1046827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>
            <a:noAutofit/>
          </a:bodyPr>
          <a:lstStyle/>
          <a:p>
            <a:pPr algn="r">
              <a:spcBef>
                <a:spcPts val="76"/>
              </a:spcBef>
            </a:pPr>
            <a:r>
              <a:rPr lang="en-US" dirty="0" smtClean="0">
                <a:solidFill>
                  <a:srgbClr val="FFC000"/>
                </a:solidFill>
                <a:latin typeface="Calibri"/>
                <a:cs typeface="Calibri"/>
              </a:rPr>
              <a:t>GTO </a:t>
            </a:r>
            <a:r>
              <a:rPr lang="en-US" dirty="0">
                <a:solidFill>
                  <a:srgbClr val="FFC000"/>
                </a:solidFill>
                <a:latin typeface="Calibri"/>
                <a:cs typeface="Calibri"/>
              </a:rPr>
              <a:t> </a:t>
            </a:r>
            <a:r>
              <a:rPr lang="en-US" dirty="0" smtClean="0">
                <a:solidFill>
                  <a:srgbClr val="FFC000"/>
                </a:solidFill>
                <a:latin typeface="Calibri"/>
                <a:cs typeface="Calibri"/>
              </a:rPr>
              <a:t>APT</a:t>
            </a:r>
          </a:p>
          <a:p>
            <a:pPr algn="r">
              <a:spcBef>
                <a:spcPts val="76"/>
              </a:spcBef>
            </a:pPr>
            <a:r>
              <a:rPr lang="en-US" dirty="0" smtClean="0">
                <a:solidFill>
                  <a:srgbClr val="FFC000"/>
                </a:solidFill>
                <a:latin typeface="Calibri"/>
                <a:cs typeface="Calibri"/>
              </a:rPr>
              <a:t>submissions  </a:t>
            </a:r>
          </a:p>
          <a:p>
            <a:pPr algn="r">
              <a:spcBef>
                <a:spcPts val="76"/>
              </a:spcBef>
            </a:pPr>
            <a:r>
              <a:rPr lang="en-US" dirty="0" smtClean="0">
                <a:solidFill>
                  <a:srgbClr val="FFC000"/>
                </a:solidFill>
                <a:latin typeface="Calibri"/>
                <a:cs typeface="Calibri"/>
              </a:rPr>
              <a:t>2017Sept01</a:t>
            </a:r>
          </a:p>
        </p:txBody>
      </p:sp>
      <p:sp>
        <p:nvSpPr>
          <p:cNvPr id="62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r>
              <a:rPr lang="en-US" dirty="0" smtClean="0"/>
              <a:t>ESAC September 26 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122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auto">
          <a:xfrm>
            <a:off x="4077116" y="1868163"/>
            <a:ext cx="4915881" cy="4572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>
              <a:buFontTx/>
              <a:buNone/>
              <a:defRPr/>
            </a:pPr>
            <a:r>
              <a:rPr lang="en-US" sz="1800" i="1" dirty="0" smtClean="0">
                <a:latin typeface="Calibri"/>
                <a:ea typeface="+mn-ea"/>
              </a:rPr>
              <a:t>Represents the </a:t>
            </a:r>
            <a:r>
              <a:rPr lang="en-US" i="1" dirty="0" smtClean="0">
                <a:latin typeface="Calibri"/>
              </a:rPr>
              <a:t>Scientific </a:t>
            </a:r>
            <a:r>
              <a:rPr lang="en-US" sz="1800" i="1" dirty="0" smtClean="0">
                <a:latin typeface="Calibri"/>
                <a:ea typeface="+mn-ea"/>
              </a:rPr>
              <a:t>Community</a:t>
            </a:r>
            <a:endParaRPr lang="en-US" sz="1800" i="1" dirty="0">
              <a:latin typeface="Calibri"/>
              <a:ea typeface="+mn-ea"/>
            </a:endParaRPr>
          </a:p>
        </p:txBody>
      </p:sp>
      <p:sp>
        <p:nvSpPr>
          <p:cNvPr id="32" name="Rectangle 31"/>
          <p:cNvSpPr/>
          <p:nvPr/>
        </p:nvSpPr>
        <p:spPr bwMode="auto">
          <a:xfrm>
            <a:off x="4060338" y="1359016"/>
            <a:ext cx="4932659" cy="429377"/>
          </a:xfrm>
          <a:prstGeom prst="rect">
            <a:avLst/>
          </a:prstGeom>
          <a:solidFill>
            <a:schemeClr val="accent1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>
              <a:buFontTx/>
              <a:buNone/>
              <a:defRPr/>
            </a:pPr>
            <a:r>
              <a:rPr lang="en-US" dirty="0" smtClean="0">
                <a:solidFill>
                  <a:srgbClr val="FFFFFF"/>
                </a:solidFill>
                <a:latin typeface="Calibri"/>
              </a:rPr>
              <a:t>JSTAC: </a:t>
            </a:r>
            <a:r>
              <a:rPr lang="en-US" i="1" dirty="0" smtClean="0">
                <a:solidFill>
                  <a:srgbClr val="FFFFFF"/>
                </a:solidFill>
                <a:latin typeface="Calibri"/>
              </a:rPr>
              <a:t>advisory to </a:t>
            </a:r>
            <a:r>
              <a:rPr lang="en-US" i="1" dirty="0" err="1" smtClean="0">
                <a:solidFill>
                  <a:srgbClr val="FFFFFF"/>
                </a:solidFill>
                <a:latin typeface="Calibri"/>
              </a:rPr>
              <a:t>STScI</a:t>
            </a:r>
            <a:r>
              <a:rPr lang="en-US" i="1" dirty="0" smtClean="0">
                <a:solidFill>
                  <a:srgbClr val="FFFFFF"/>
                </a:solidFill>
                <a:latin typeface="Calibri"/>
              </a:rPr>
              <a:t> Director</a:t>
            </a:r>
          </a:p>
        </p:txBody>
      </p:sp>
      <p:sp>
        <p:nvSpPr>
          <p:cNvPr id="30" name="Rectangle 29"/>
          <p:cNvSpPr/>
          <p:nvPr/>
        </p:nvSpPr>
        <p:spPr>
          <a:xfrm>
            <a:off x="4074271" y="5763216"/>
            <a:ext cx="507977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76"/>
              </a:spcBef>
            </a:pPr>
            <a:r>
              <a:rPr lang="en-US" sz="2000" i="1" dirty="0" smtClean="0">
                <a:solidFill>
                  <a:schemeClr val="bg1"/>
                </a:solidFill>
                <a:cs typeface="Calibri"/>
              </a:rPr>
              <a:t>http</a:t>
            </a:r>
            <a:r>
              <a:rPr lang="en-US" sz="2000" i="1" dirty="0">
                <a:solidFill>
                  <a:schemeClr val="bg1"/>
                </a:solidFill>
                <a:cs typeface="Calibri"/>
              </a:rPr>
              <a:t>://</a:t>
            </a:r>
            <a:r>
              <a:rPr lang="en-US" sz="2000" i="1" dirty="0" err="1">
                <a:solidFill>
                  <a:schemeClr val="bg1"/>
                </a:solidFill>
                <a:cs typeface="Calibri"/>
              </a:rPr>
              <a:t>www.stsci.edu</a:t>
            </a:r>
            <a:r>
              <a:rPr lang="en-US" sz="2000" i="1" dirty="0">
                <a:solidFill>
                  <a:schemeClr val="bg1"/>
                </a:solidFill>
                <a:cs typeface="Calibri"/>
              </a:rPr>
              <a:t>/</a:t>
            </a:r>
            <a:r>
              <a:rPr lang="en-US" sz="2000" i="1" dirty="0" err="1">
                <a:solidFill>
                  <a:schemeClr val="bg1"/>
                </a:solidFill>
                <a:cs typeface="Calibri"/>
              </a:rPr>
              <a:t>jwst</a:t>
            </a:r>
            <a:r>
              <a:rPr lang="en-US" sz="2000" i="1" dirty="0">
                <a:solidFill>
                  <a:schemeClr val="bg1"/>
                </a:solidFill>
                <a:cs typeface="Calibri"/>
              </a:rPr>
              <a:t>/advisory-committee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21733" y="942781"/>
            <a:ext cx="4385734" cy="2940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76"/>
              </a:spcBef>
            </a:pPr>
            <a:r>
              <a:rPr lang="en-US" sz="2000" i="1" dirty="0" smtClean="0">
                <a:solidFill>
                  <a:schemeClr val="tx2">
                    <a:lumMod val="40000"/>
                    <a:lumOff val="60000"/>
                  </a:schemeClr>
                </a:solidFill>
                <a:cs typeface="Calibri"/>
              </a:rPr>
              <a:t>Roberto Abraham (Toronto)  </a:t>
            </a:r>
          </a:p>
          <a:p>
            <a:pPr>
              <a:spcBef>
                <a:spcPts val="76"/>
              </a:spcBef>
            </a:pPr>
            <a:r>
              <a:rPr lang="en-US" sz="2000" i="1" dirty="0" err="1" smtClean="0">
                <a:solidFill>
                  <a:schemeClr val="tx2">
                    <a:lumMod val="40000"/>
                    <a:lumOff val="60000"/>
                  </a:schemeClr>
                </a:solidFill>
                <a:cs typeface="Calibri"/>
              </a:rPr>
              <a:t>Neta</a:t>
            </a:r>
            <a:r>
              <a:rPr lang="en-US" sz="2000" i="1" dirty="0" smtClean="0">
                <a:solidFill>
                  <a:schemeClr val="tx2">
                    <a:lumMod val="40000"/>
                    <a:lumOff val="60000"/>
                  </a:schemeClr>
                </a:solidFill>
                <a:cs typeface="Calibri"/>
              </a:rPr>
              <a:t> </a:t>
            </a:r>
            <a:r>
              <a:rPr lang="en-US" sz="2000" i="1" dirty="0" err="1" smtClean="0">
                <a:solidFill>
                  <a:schemeClr val="tx2">
                    <a:lumMod val="40000"/>
                    <a:lumOff val="60000"/>
                  </a:schemeClr>
                </a:solidFill>
                <a:cs typeface="Calibri"/>
              </a:rPr>
              <a:t>Bahcall</a:t>
            </a:r>
            <a:r>
              <a:rPr lang="en-US" sz="2000" i="1" dirty="0" smtClean="0">
                <a:solidFill>
                  <a:schemeClr val="tx2">
                    <a:lumMod val="40000"/>
                    <a:lumOff val="60000"/>
                  </a:schemeClr>
                </a:solidFill>
                <a:cs typeface="Calibri"/>
              </a:rPr>
              <a:t> (Princeton)</a:t>
            </a:r>
          </a:p>
          <a:p>
            <a:pPr>
              <a:spcBef>
                <a:spcPts val="76"/>
              </a:spcBef>
            </a:pPr>
            <a:r>
              <a:rPr lang="en-US" sz="2000" i="1" dirty="0" err="1" smtClean="0">
                <a:solidFill>
                  <a:srgbClr val="FFC000"/>
                </a:solidFill>
                <a:cs typeface="Calibri"/>
              </a:rPr>
              <a:t>Tommaso</a:t>
            </a:r>
            <a:r>
              <a:rPr lang="en-US" sz="2000" i="1" dirty="0" smtClean="0">
                <a:solidFill>
                  <a:srgbClr val="FFC000"/>
                </a:solidFill>
                <a:cs typeface="Calibri"/>
              </a:rPr>
              <a:t> </a:t>
            </a:r>
            <a:r>
              <a:rPr lang="en-US" sz="2000" i="1" dirty="0" err="1" smtClean="0">
                <a:solidFill>
                  <a:srgbClr val="FFC000"/>
                </a:solidFill>
                <a:cs typeface="Calibri"/>
              </a:rPr>
              <a:t>Treu</a:t>
            </a:r>
            <a:r>
              <a:rPr lang="en-US" sz="2000" i="1" dirty="0" smtClean="0">
                <a:solidFill>
                  <a:srgbClr val="FFC000"/>
                </a:solidFill>
                <a:cs typeface="Calibri"/>
              </a:rPr>
              <a:t> (UCLA)</a:t>
            </a:r>
          </a:p>
          <a:p>
            <a:pPr>
              <a:spcBef>
                <a:spcPts val="76"/>
              </a:spcBef>
            </a:pPr>
            <a:r>
              <a:rPr lang="en-US" sz="2000" i="1" dirty="0" smtClean="0">
                <a:solidFill>
                  <a:schemeClr val="tx2">
                    <a:lumMod val="40000"/>
                    <a:lumOff val="60000"/>
                  </a:schemeClr>
                </a:solidFill>
                <a:cs typeface="Calibri"/>
              </a:rPr>
              <a:t>Roger </a:t>
            </a:r>
            <a:r>
              <a:rPr lang="en-US" sz="2000" i="1" dirty="0" err="1" smtClean="0">
                <a:solidFill>
                  <a:schemeClr val="tx2">
                    <a:lumMod val="40000"/>
                    <a:lumOff val="60000"/>
                  </a:schemeClr>
                </a:solidFill>
                <a:cs typeface="Calibri"/>
              </a:rPr>
              <a:t>Brissenden</a:t>
            </a:r>
            <a:r>
              <a:rPr lang="en-US" sz="2000" i="1" dirty="0" smtClean="0">
                <a:solidFill>
                  <a:schemeClr val="tx2">
                    <a:lumMod val="40000"/>
                    <a:lumOff val="60000"/>
                  </a:schemeClr>
                </a:solidFill>
                <a:cs typeface="Calibri"/>
              </a:rPr>
              <a:t> (Chandra/SAO)</a:t>
            </a:r>
          </a:p>
          <a:p>
            <a:pPr>
              <a:spcBef>
                <a:spcPts val="76"/>
              </a:spcBef>
            </a:pPr>
            <a:r>
              <a:rPr lang="en-US" sz="2000" i="1" dirty="0" err="1" smtClean="0">
                <a:solidFill>
                  <a:schemeClr val="tx2">
                    <a:lumMod val="40000"/>
                    <a:lumOff val="60000"/>
                  </a:schemeClr>
                </a:solidFill>
                <a:cs typeface="Calibri"/>
              </a:rPr>
              <a:t>Hashima</a:t>
            </a:r>
            <a:r>
              <a:rPr lang="en-US" sz="2000" i="1" dirty="0" smtClean="0">
                <a:solidFill>
                  <a:schemeClr val="tx2">
                    <a:lumMod val="40000"/>
                    <a:lumOff val="60000"/>
                  </a:schemeClr>
                </a:solidFill>
                <a:cs typeface="Calibri"/>
              </a:rPr>
              <a:t> </a:t>
            </a:r>
            <a:r>
              <a:rPr lang="en-US" sz="2000" i="1" dirty="0" err="1" smtClean="0">
                <a:solidFill>
                  <a:schemeClr val="tx2">
                    <a:lumMod val="40000"/>
                    <a:lumOff val="60000"/>
                  </a:schemeClr>
                </a:solidFill>
                <a:cs typeface="Calibri"/>
              </a:rPr>
              <a:t>Hasan</a:t>
            </a:r>
            <a:r>
              <a:rPr lang="en-US" sz="2000" i="1" dirty="0" smtClean="0">
                <a:solidFill>
                  <a:schemeClr val="tx2">
                    <a:lumMod val="40000"/>
                    <a:lumOff val="60000"/>
                  </a:schemeClr>
                </a:solidFill>
                <a:cs typeface="Calibri"/>
              </a:rPr>
              <a:t> (NASA, ex-officio)</a:t>
            </a:r>
          </a:p>
          <a:p>
            <a:pPr>
              <a:spcBef>
                <a:spcPts val="76"/>
              </a:spcBef>
            </a:pPr>
            <a:r>
              <a:rPr lang="en-US" sz="2000" i="1" dirty="0" smtClean="0">
                <a:solidFill>
                  <a:schemeClr val="tx2">
                    <a:lumMod val="40000"/>
                    <a:lumOff val="60000"/>
                  </a:schemeClr>
                </a:solidFill>
                <a:cs typeface="Calibri"/>
              </a:rPr>
              <a:t>Tim Heckman (Johns Hopkins)</a:t>
            </a:r>
          </a:p>
          <a:p>
            <a:pPr>
              <a:spcBef>
                <a:spcPts val="76"/>
              </a:spcBef>
            </a:pPr>
            <a:r>
              <a:rPr lang="en-US" sz="2000" i="1" dirty="0" smtClean="0">
                <a:solidFill>
                  <a:srgbClr val="FFFF00"/>
                </a:solidFill>
                <a:cs typeface="Calibri"/>
              </a:rPr>
              <a:t>Garth Illingworth (Santa Cruz, Chair)</a:t>
            </a:r>
          </a:p>
          <a:p>
            <a:pPr>
              <a:spcBef>
                <a:spcPts val="76"/>
              </a:spcBef>
            </a:pPr>
            <a:r>
              <a:rPr lang="en-US" sz="2000" i="1" dirty="0" smtClean="0">
                <a:solidFill>
                  <a:srgbClr val="92D050"/>
                </a:solidFill>
                <a:cs typeface="Calibri"/>
              </a:rPr>
              <a:t>Malcolm </a:t>
            </a:r>
            <a:r>
              <a:rPr lang="en-US" sz="2000" i="1" dirty="0" err="1" smtClean="0">
                <a:solidFill>
                  <a:srgbClr val="92D050"/>
                </a:solidFill>
                <a:cs typeface="Calibri"/>
              </a:rPr>
              <a:t>Longair</a:t>
            </a:r>
            <a:r>
              <a:rPr lang="en-US" sz="2000" i="1" dirty="0" smtClean="0">
                <a:solidFill>
                  <a:srgbClr val="92D050"/>
                </a:solidFill>
                <a:cs typeface="Calibri"/>
              </a:rPr>
              <a:t> (Cavendish)</a:t>
            </a:r>
          </a:p>
          <a:p>
            <a:pPr>
              <a:spcBef>
                <a:spcPts val="76"/>
              </a:spcBef>
            </a:pPr>
            <a:r>
              <a:rPr lang="en-US" sz="2000" i="1" dirty="0" smtClean="0">
                <a:solidFill>
                  <a:schemeClr val="tx2">
                    <a:lumMod val="40000"/>
                    <a:lumOff val="60000"/>
                  </a:schemeClr>
                </a:solidFill>
                <a:cs typeface="Calibri"/>
              </a:rPr>
              <a:t>John Mather (NASA, ex-officio) </a:t>
            </a:r>
            <a:endParaRPr lang="en-US" sz="2000" i="1" dirty="0">
              <a:solidFill>
                <a:schemeClr val="tx2">
                  <a:lumMod val="40000"/>
                  <a:lumOff val="60000"/>
                </a:schemeClr>
              </a:solidFill>
              <a:cs typeface="Calibri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21733" y="3840055"/>
            <a:ext cx="4572000" cy="294029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Bef>
                <a:spcPts val="76"/>
              </a:spcBef>
            </a:pPr>
            <a:r>
              <a:rPr lang="en-US" sz="2000" i="1" dirty="0">
                <a:solidFill>
                  <a:srgbClr val="92D050"/>
                </a:solidFill>
                <a:cs typeface="Calibri"/>
              </a:rPr>
              <a:t>Mark McCaughrean (ESA, </a:t>
            </a:r>
            <a:r>
              <a:rPr lang="en-US" sz="2000" i="1" dirty="0" smtClean="0">
                <a:solidFill>
                  <a:srgbClr val="92D050"/>
                </a:solidFill>
                <a:cs typeface="Calibri"/>
              </a:rPr>
              <a:t>ex-officio)</a:t>
            </a:r>
            <a:endParaRPr lang="en-US" sz="2000" i="1" dirty="0">
              <a:solidFill>
                <a:schemeClr val="tx2">
                  <a:lumMod val="40000"/>
                  <a:lumOff val="60000"/>
                </a:schemeClr>
              </a:solidFill>
              <a:cs typeface="Calibri"/>
            </a:endParaRPr>
          </a:p>
          <a:p>
            <a:pPr>
              <a:spcBef>
                <a:spcPts val="76"/>
              </a:spcBef>
            </a:pPr>
            <a:r>
              <a:rPr lang="en-US" sz="2000" i="1" dirty="0">
                <a:solidFill>
                  <a:schemeClr val="tx2">
                    <a:lumMod val="40000"/>
                    <a:lumOff val="60000"/>
                  </a:schemeClr>
                </a:solidFill>
                <a:cs typeface="Calibri"/>
              </a:rPr>
              <a:t>Chris McKee (Berkeley)</a:t>
            </a:r>
          </a:p>
          <a:p>
            <a:pPr>
              <a:spcBef>
                <a:spcPts val="76"/>
              </a:spcBef>
            </a:pPr>
            <a:r>
              <a:rPr lang="en-US" sz="2000" i="1" dirty="0" smtClean="0">
                <a:solidFill>
                  <a:srgbClr val="FFC000"/>
                </a:solidFill>
                <a:cs typeface="Calibri"/>
              </a:rPr>
              <a:t>Kelsey Johnson (U. Virginia)</a:t>
            </a:r>
            <a:endParaRPr lang="en-US" sz="2000" i="1" dirty="0">
              <a:solidFill>
                <a:srgbClr val="FFC000"/>
              </a:solidFill>
              <a:cs typeface="Calibri"/>
            </a:endParaRPr>
          </a:p>
          <a:p>
            <a:pPr>
              <a:spcBef>
                <a:spcPts val="76"/>
              </a:spcBef>
            </a:pPr>
            <a:r>
              <a:rPr lang="en-US" sz="2000" i="1" dirty="0">
                <a:solidFill>
                  <a:schemeClr val="tx2">
                    <a:lumMod val="40000"/>
                    <a:lumOff val="60000"/>
                  </a:schemeClr>
                </a:solidFill>
                <a:cs typeface="Calibri"/>
              </a:rPr>
              <a:t>Alain </a:t>
            </a:r>
            <a:r>
              <a:rPr lang="en-US" sz="2000" i="1" dirty="0" err="1">
                <a:solidFill>
                  <a:schemeClr val="tx2">
                    <a:lumMod val="40000"/>
                    <a:lumOff val="60000"/>
                  </a:schemeClr>
                </a:solidFill>
                <a:cs typeface="Calibri"/>
              </a:rPr>
              <a:t>Ouellet</a:t>
            </a:r>
            <a:r>
              <a:rPr lang="en-US" sz="2000" i="1" dirty="0">
                <a:solidFill>
                  <a:schemeClr val="tx2">
                    <a:lumMod val="40000"/>
                    <a:lumOff val="60000"/>
                  </a:schemeClr>
                </a:solidFill>
                <a:cs typeface="Calibri"/>
              </a:rPr>
              <a:t> (CSA, ex-officio</a:t>
            </a:r>
            <a:r>
              <a:rPr lang="en-US" sz="2000" i="1" dirty="0" smtClean="0">
                <a:solidFill>
                  <a:schemeClr val="tx2">
                    <a:lumMod val="40000"/>
                    <a:lumOff val="60000"/>
                  </a:schemeClr>
                </a:solidFill>
                <a:cs typeface="Calibri"/>
              </a:rPr>
              <a:t>)</a:t>
            </a:r>
          </a:p>
          <a:p>
            <a:pPr>
              <a:spcBef>
                <a:spcPts val="76"/>
              </a:spcBef>
            </a:pPr>
            <a:r>
              <a:rPr lang="en-US" sz="2000" i="1" dirty="0" smtClean="0">
                <a:solidFill>
                  <a:srgbClr val="FFC000"/>
                </a:solidFill>
                <a:cs typeface="Calibri"/>
              </a:rPr>
              <a:t>Heather </a:t>
            </a:r>
            <a:r>
              <a:rPr lang="en-US" sz="2000" i="1" dirty="0">
                <a:solidFill>
                  <a:srgbClr val="FFC000"/>
                </a:solidFill>
                <a:cs typeface="Calibri"/>
              </a:rPr>
              <a:t>K</a:t>
            </a:r>
            <a:r>
              <a:rPr lang="en-US" sz="2000" i="1" dirty="0" smtClean="0">
                <a:solidFill>
                  <a:srgbClr val="FFC000"/>
                </a:solidFill>
                <a:cs typeface="Calibri"/>
              </a:rPr>
              <a:t>nutson (Caltech)</a:t>
            </a:r>
          </a:p>
          <a:p>
            <a:pPr>
              <a:spcBef>
                <a:spcPts val="76"/>
              </a:spcBef>
            </a:pPr>
            <a:r>
              <a:rPr lang="en-US" sz="2000" i="1" dirty="0" smtClean="0">
                <a:solidFill>
                  <a:srgbClr val="FFC000"/>
                </a:solidFill>
                <a:cs typeface="Calibri"/>
              </a:rPr>
              <a:t>Natalie </a:t>
            </a:r>
            <a:r>
              <a:rPr lang="en-US" sz="2000" i="1" dirty="0" err="1" smtClean="0">
                <a:solidFill>
                  <a:srgbClr val="FFC000"/>
                </a:solidFill>
                <a:cs typeface="Calibri"/>
              </a:rPr>
              <a:t>Batalha</a:t>
            </a:r>
            <a:r>
              <a:rPr lang="en-US" sz="2000" i="1" dirty="0" smtClean="0">
                <a:solidFill>
                  <a:srgbClr val="FFC000"/>
                </a:solidFill>
                <a:cs typeface="Calibri"/>
              </a:rPr>
              <a:t> (Ames)</a:t>
            </a:r>
          </a:p>
          <a:p>
            <a:pPr>
              <a:spcBef>
                <a:spcPts val="76"/>
              </a:spcBef>
            </a:pPr>
            <a:r>
              <a:rPr lang="en-US" sz="2000" i="1" dirty="0" smtClean="0">
                <a:solidFill>
                  <a:schemeClr val="tx2">
                    <a:lumMod val="40000"/>
                    <a:lumOff val="60000"/>
                  </a:schemeClr>
                </a:solidFill>
                <a:cs typeface="Calibri"/>
              </a:rPr>
              <a:t>Eric Smith (NASA, ex-officio)</a:t>
            </a:r>
          </a:p>
          <a:p>
            <a:pPr>
              <a:spcBef>
                <a:spcPts val="76"/>
              </a:spcBef>
            </a:pPr>
            <a:r>
              <a:rPr lang="en-US" sz="2000" i="1" dirty="0" smtClean="0">
                <a:solidFill>
                  <a:schemeClr val="tx2">
                    <a:lumMod val="40000"/>
                    <a:lumOff val="60000"/>
                  </a:schemeClr>
                </a:solidFill>
                <a:cs typeface="Calibri"/>
              </a:rPr>
              <a:t>Lisa </a:t>
            </a:r>
            <a:r>
              <a:rPr lang="en-US" sz="2000" i="1" dirty="0" err="1" smtClean="0">
                <a:solidFill>
                  <a:schemeClr val="tx2">
                    <a:lumMod val="40000"/>
                    <a:lumOff val="60000"/>
                  </a:schemeClr>
                </a:solidFill>
                <a:cs typeface="Calibri"/>
              </a:rPr>
              <a:t>Storrie</a:t>
            </a:r>
            <a:r>
              <a:rPr lang="en-US" sz="2000" i="1" dirty="0" smtClean="0">
                <a:solidFill>
                  <a:schemeClr val="tx2">
                    <a:lumMod val="40000"/>
                    <a:lumOff val="60000"/>
                  </a:schemeClr>
                </a:solidFill>
                <a:cs typeface="Calibri"/>
              </a:rPr>
              <a:t>-Lombardi (Spitzer/Caltech)</a:t>
            </a:r>
          </a:p>
          <a:p>
            <a:pPr>
              <a:spcBef>
                <a:spcPts val="76"/>
              </a:spcBef>
            </a:pPr>
            <a:r>
              <a:rPr lang="en-US" sz="2000" i="1" dirty="0" smtClean="0">
                <a:solidFill>
                  <a:srgbClr val="92D050"/>
                </a:solidFill>
                <a:cs typeface="Calibri"/>
              </a:rPr>
              <a:t>Monica </a:t>
            </a:r>
            <a:r>
              <a:rPr lang="en-US" sz="2000" i="1" dirty="0" err="1" smtClean="0">
                <a:solidFill>
                  <a:srgbClr val="92D050"/>
                </a:solidFill>
                <a:cs typeface="Calibri"/>
              </a:rPr>
              <a:t>Tosi</a:t>
            </a:r>
            <a:r>
              <a:rPr lang="en-US" sz="2000" i="1" dirty="0" smtClean="0">
                <a:solidFill>
                  <a:srgbClr val="92D050"/>
                </a:solidFill>
                <a:cs typeface="Calibri"/>
              </a:rPr>
              <a:t> (Bologna)</a:t>
            </a:r>
            <a:endParaRPr lang="en-US" sz="2000" i="1" dirty="0">
              <a:solidFill>
                <a:srgbClr val="92D050"/>
              </a:solidFill>
              <a:cs typeface="Calibri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57200" y="509530"/>
            <a:ext cx="8229600" cy="679746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JWST Advisory Committee (2016)</a:t>
            </a:r>
            <a:br>
              <a:rPr lang="en-US" dirty="0" smtClean="0">
                <a:solidFill>
                  <a:schemeClr val="bg1"/>
                </a:solidFill>
              </a:rPr>
            </a:b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1520" y="2454201"/>
            <a:ext cx="4145280" cy="3108960"/>
          </a:xfrm>
          <a:prstGeom prst="rect">
            <a:avLst/>
          </a:prstGeom>
        </p:spPr>
      </p:pic>
      <p:sp>
        <p:nvSpPr>
          <p:cNvPr id="1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r>
              <a:rPr lang="en-US" dirty="0" smtClean="0"/>
              <a:t>ESAC September 26 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0979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Backup slides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AAS 7 January 2016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83BF8-FB3E-2A4F-814C-66C0EA10A359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467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8"/>
          <p:cNvSpPr txBox="1"/>
          <p:nvPr/>
        </p:nvSpPr>
        <p:spPr>
          <a:xfrm>
            <a:off x="364916" y="859527"/>
            <a:ext cx="8355751" cy="5518666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76"/>
              </a:spcBef>
            </a:pPr>
            <a:r>
              <a:rPr lang="en-US" sz="1400" b="1" spc="0" dirty="0" smtClean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sz="2400" i="1" dirty="0">
                <a:solidFill>
                  <a:schemeClr val="tx2">
                    <a:lumMod val="40000"/>
                    <a:lumOff val="60000"/>
                  </a:schemeClr>
                </a:solidFill>
                <a:latin typeface="Calibri"/>
                <a:cs typeface="Calibri"/>
              </a:rPr>
              <a:t>C</a:t>
            </a:r>
            <a:r>
              <a:rPr lang="en-US" sz="2400" i="1" dirty="0" smtClean="0">
                <a:solidFill>
                  <a:schemeClr val="tx2">
                    <a:lumMod val="40000"/>
                    <a:lumOff val="60000"/>
                  </a:schemeClr>
                </a:solidFill>
                <a:latin typeface="Calibri"/>
                <a:cs typeface="Calibri"/>
              </a:rPr>
              <a:t>ommissioning [6 </a:t>
            </a:r>
            <a:r>
              <a:rPr lang="en-US" sz="2400" i="1" dirty="0" err="1" smtClean="0">
                <a:solidFill>
                  <a:schemeClr val="tx2">
                    <a:lumMod val="40000"/>
                    <a:lumOff val="60000"/>
                  </a:schemeClr>
                </a:solidFill>
                <a:latin typeface="Calibri"/>
                <a:cs typeface="Calibri"/>
              </a:rPr>
              <a:t>mo</a:t>
            </a:r>
            <a:r>
              <a:rPr lang="en-US" sz="2400" i="1" dirty="0" smtClean="0">
                <a:solidFill>
                  <a:schemeClr val="tx2">
                    <a:lumMod val="40000"/>
                    <a:lumOff val="60000"/>
                  </a:schemeClr>
                </a:solidFill>
                <a:latin typeface="Calibri"/>
                <a:cs typeface="Calibri"/>
              </a:rPr>
              <a:t>: 2018 Oct-2019 Apr] </a:t>
            </a:r>
          </a:p>
          <a:p>
            <a:pPr>
              <a:spcBef>
                <a:spcPts val="76"/>
              </a:spcBef>
            </a:pPr>
            <a:r>
              <a:rPr lang="en-US" sz="2400" i="1" dirty="0">
                <a:solidFill>
                  <a:schemeClr val="tx2">
                    <a:lumMod val="40000"/>
                    <a:lumOff val="60000"/>
                  </a:schemeClr>
                </a:solidFill>
                <a:latin typeface="Calibri"/>
                <a:cs typeface="Calibri"/>
              </a:rPr>
              <a:t>	</a:t>
            </a:r>
            <a:r>
              <a:rPr lang="en-US" sz="2400" i="1" dirty="0" smtClean="0">
                <a:solidFill>
                  <a:schemeClr val="tx2">
                    <a:lumMod val="40000"/>
                    <a:lumOff val="60000"/>
                  </a:schemeClr>
                </a:solidFill>
                <a:latin typeface="Calibri"/>
                <a:cs typeface="Calibri"/>
              </a:rPr>
              <a:t>- full schedule of deployment &amp; check-out activities</a:t>
            </a:r>
          </a:p>
          <a:p>
            <a:pPr>
              <a:spcBef>
                <a:spcPts val="76"/>
              </a:spcBef>
            </a:pPr>
            <a:r>
              <a:rPr lang="en-US" sz="2400" i="1" dirty="0">
                <a:solidFill>
                  <a:schemeClr val="tx2">
                    <a:lumMod val="40000"/>
                    <a:lumOff val="60000"/>
                  </a:schemeClr>
                </a:solidFill>
                <a:latin typeface="Calibri"/>
                <a:cs typeface="Calibri"/>
              </a:rPr>
              <a:t>	</a:t>
            </a:r>
            <a:r>
              <a:rPr lang="en-US" sz="2400" i="1" dirty="0" smtClean="0">
                <a:solidFill>
                  <a:schemeClr val="tx2">
                    <a:lumMod val="40000"/>
                    <a:lumOff val="60000"/>
                  </a:schemeClr>
                </a:solidFill>
                <a:latin typeface="Calibri"/>
                <a:cs typeface="Calibri"/>
              </a:rPr>
              <a:t>- limited set of science calibration </a:t>
            </a:r>
            <a:r>
              <a:rPr lang="en-US" sz="2400" i="1" dirty="0" err="1" smtClean="0">
                <a:solidFill>
                  <a:schemeClr val="tx2">
                    <a:lumMod val="40000"/>
                    <a:lumOff val="60000"/>
                  </a:schemeClr>
                </a:solidFill>
                <a:latin typeface="Calibri"/>
                <a:cs typeface="Calibri"/>
              </a:rPr>
              <a:t>obs</a:t>
            </a:r>
            <a:r>
              <a:rPr lang="en-US" sz="2400" i="1" dirty="0" smtClean="0">
                <a:solidFill>
                  <a:schemeClr val="tx2">
                    <a:lumMod val="40000"/>
                    <a:lumOff val="60000"/>
                  </a:schemeClr>
                </a:solidFill>
                <a:latin typeface="Calibri"/>
                <a:cs typeface="Calibri"/>
              </a:rPr>
              <a:t> possible</a:t>
            </a:r>
          </a:p>
          <a:p>
            <a:pPr>
              <a:spcBef>
                <a:spcPts val="76"/>
              </a:spcBef>
            </a:pPr>
            <a:r>
              <a:rPr lang="en-US" sz="2400" i="1" dirty="0">
                <a:solidFill>
                  <a:schemeClr val="tx2">
                    <a:lumMod val="40000"/>
                    <a:lumOff val="60000"/>
                  </a:schemeClr>
                </a:solidFill>
                <a:latin typeface="Calibri"/>
                <a:cs typeface="Calibri"/>
              </a:rPr>
              <a:t>	</a:t>
            </a:r>
            <a:r>
              <a:rPr lang="en-US" sz="2400" i="1" dirty="0" smtClean="0">
                <a:solidFill>
                  <a:schemeClr val="tx2">
                    <a:lumMod val="40000"/>
                    <a:lumOff val="60000"/>
                  </a:schemeClr>
                </a:solidFill>
                <a:latin typeface="Calibri"/>
                <a:cs typeface="Calibri"/>
              </a:rPr>
              <a:t>- science </a:t>
            </a:r>
            <a:r>
              <a:rPr lang="en-US" sz="2400" i="1" dirty="0" err="1" smtClean="0">
                <a:solidFill>
                  <a:schemeClr val="tx2">
                    <a:lumMod val="40000"/>
                    <a:lumOff val="60000"/>
                  </a:schemeClr>
                </a:solidFill>
                <a:latin typeface="Calibri"/>
                <a:cs typeface="Calibri"/>
              </a:rPr>
              <a:t>obs</a:t>
            </a:r>
            <a:r>
              <a:rPr lang="en-US" sz="2400" i="1" dirty="0" smtClean="0">
                <a:solidFill>
                  <a:schemeClr val="tx2">
                    <a:lumMod val="40000"/>
                    <a:lumOff val="60000"/>
                  </a:schemeClr>
                </a:solidFill>
                <a:latin typeface="Calibri"/>
                <a:cs typeface="Calibri"/>
              </a:rPr>
              <a:t> highly unlikely</a:t>
            </a:r>
          </a:p>
          <a:p>
            <a:pPr>
              <a:spcBef>
                <a:spcPts val="76"/>
              </a:spcBef>
            </a:pPr>
            <a:endParaRPr lang="en-US" sz="2400" i="1" dirty="0" smtClean="0">
              <a:solidFill>
                <a:schemeClr val="tx2">
                  <a:lumMod val="40000"/>
                  <a:lumOff val="60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72695" y="117836"/>
            <a:ext cx="418048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i="1" dirty="0" smtClean="0">
                <a:solidFill>
                  <a:srgbClr val="FFFFFF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</a:rPr>
              <a:t>Classes of Observations</a:t>
            </a:r>
          </a:p>
        </p:txBody>
      </p:sp>
      <p:pic>
        <p:nvPicPr>
          <p:cNvPr id="2" name="Picture 1" descr="JWSTDeploymentSequence_v0212201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146" y="2416368"/>
            <a:ext cx="5739365" cy="4304524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6" name="Rectangle 5"/>
          <p:cNvSpPr/>
          <p:nvPr/>
        </p:nvSpPr>
        <p:spPr>
          <a:xfrm>
            <a:off x="6405834" y="4743024"/>
            <a:ext cx="2438079" cy="2080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76"/>
              </a:spcBef>
            </a:pPr>
            <a:r>
              <a:rPr lang="en-US" i="1" dirty="0" smtClean="0">
                <a:solidFill>
                  <a:schemeClr val="bg1"/>
                </a:solidFill>
              </a:rPr>
              <a:t>At L2 </a:t>
            </a:r>
            <a:r>
              <a:rPr lang="en-US" i="1" dirty="0">
                <a:solidFill>
                  <a:schemeClr val="bg1"/>
                </a:solidFill>
              </a:rPr>
              <a:t>a</a:t>
            </a:r>
            <a:r>
              <a:rPr lang="en-US" i="1" dirty="0" smtClean="0">
                <a:solidFill>
                  <a:schemeClr val="bg1"/>
                </a:solidFill>
              </a:rPr>
              <a:t>fter ~1mo, turn on/check-out</a:t>
            </a:r>
          </a:p>
          <a:p>
            <a:pPr>
              <a:spcBef>
                <a:spcPts val="76"/>
              </a:spcBef>
            </a:pPr>
            <a:r>
              <a:rPr lang="en-US" i="1" dirty="0" smtClean="0">
                <a:solidFill>
                  <a:schemeClr val="bg1"/>
                </a:solidFill>
              </a:rPr>
              <a:t>- FGS/NIRISS</a:t>
            </a:r>
          </a:p>
          <a:p>
            <a:pPr>
              <a:spcBef>
                <a:spcPts val="76"/>
              </a:spcBef>
            </a:pPr>
            <a:r>
              <a:rPr lang="en-US" i="1" dirty="0" smtClean="0">
                <a:solidFill>
                  <a:schemeClr val="bg1"/>
                </a:solidFill>
              </a:rPr>
              <a:t>- </a:t>
            </a:r>
            <a:r>
              <a:rPr lang="en-US" i="1" dirty="0" err="1" smtClean="0">
                <a:solidFill>
                  <a:schemeClr val="bg1"/>
                </a:solidFill>
              </a:rPr>
              <a:t>NIRCam</a:t>
            </a:r>
            <a:endParaRPr lang="en-US" i="1" dirty="0" smtClean="0">
              <a:solidFill>
                <a:schemeClr val="bg1"/>
              </a:solidFill>
            </a:endParaRPr>
          </a:p>
          <a:p>
            <a:pPr>
              <a:spcBef>
                <a:spcPts val="76"/>
              </a:spcBef>
            </a:pPr>
            <a:r>
              <a:rPr lang="en-US" i="1" dirty="0" smtClean="0">
                <a:solidFill>
                  <a:schemeClr val="bg1"/>
                </a:solidFill>
              </a:rPr>
              <a:t>- </a:t>
            </a:r>
            <a:r>
              <a:rPr lang="en-US" i="1" dirty="0" err="1" smtClean="0">
                <a:solidFill>
                  <a:schemeClr val="bg1"/>
                </a:solidFill>
              </a:rPr>
              <a:t>NIRSpec</a:t>
            </a:r>
            <a:r>
              <a:rPr lang="en-US" i="1" dirty="0" smtClean="0">
                <a:solidFill>
                  <a:schemeClr val="bg1"/>
                </a:solidFill>
              </a:rPr>
              <a:t> </a:t>
            </a:r>
          </a:p>
          <a:p>
            <a:pPr>
              <a:spcBef>
                <a:spcPts val="76"/>
              </a:spcBef>
            </a:pPr>
            <a:r>
              <a:rPr lang="en-US" i="1" dirty="0" smtClean="0">
                <a:solidFill>
                  <a:schemeClr val="bg1"/>
                </a:solidFill>
              </a:rPr>
              <a:t>- MIRI</a:t>
            </a:r>
          </a:p>
          <a:p>
            <a:pPr>
              <a:spcBef>
                <a:spcPts val="76"/>
              </a:spcBef>
            </a:pPr>
            <a:r>
              <a:rPr lang="en-US" i="1" dirty="0">
                <a:solidFill>
                  <a:schemeClr val="bg1"/>
                </a:solidFill>
              </a:rPr>
              <a:t>p</a:t>
            </a:r>
            <a:r>
              <a:rPr lang="en-US" i="1" dirty="0" smtClean="0">
                <a:solidFill>
                  <a:schemeClr val="bg1"/>
                </a:solidFill>
              </a:rPr>
              <a:t>hase mirrors, etc.</a:t>
            </a:r>
          </a:p>
        </p:txBody>
      </p:sp>
    </p:spTree>
    <p:extLst>
      <p:ext uri="{BB962C8B-B14F-4D97-AF65-F5344CB8AC3E}">
        <p14:creationId xmlns:p14="http://schemas.microsoft.com/office/powerpoint/2010/main" val="5371192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Implementation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66388"/>
            <a:ext cx="8374566" cy="4825355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JWST (&amp; HST) policies are implemented by the Science Policies Group @ </a:t>
            </a:r>
            <a:r>
              <a:rPr lang="en-US" dirty="0" err="1" smtClean="0">
                <a:solidFill>
                  <a:schemeClr val="bg1"/>
                </a:solidFill>
              </a:rPr>
              <a:t>STScI</a:t>
            </a:r>
            <a:endParaRPr lang="en-US" dirty="0" smtClean="0">
              <a:solidFill>
                <a:schemeClr val="bg1"/>
              </a:solidFill>
            </a:endParaRP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Claus Leitherer, SPG Lead, HST TAC oversight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Brett Blacker, Technical support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Andy Fruchter, HST TAC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Janice Lee, DD-ERS, HST TAC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Jennifer Lotz, JWST documentation, HST TAC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Amaya Moro-Martín, JWST single-stream, HST TAC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Lou Strolger, </a:t>
            </a:r>
            <a:r>
              <a:rPr lang="en-US" dirty="0">
                <a:solidFill>
                  <a:schemeClr val="bg1"/>
                </a:solidFill>
              </a:rPr>
              <a:t>C</a:t>
            </a:r>
            <a:r>
              <a:rPr lang="en-US" dirty="0" smtClean="0">
                <a:solidFill>
                  <a:schemeClr val="bg1"/>
                </a:solidFill>
              </a:rPr>
              <a:t>alls for proposals, HST TAC</a:t>
            </a:r>
            <a:endParaRPr lang="en-US" dirty="0" smtClean="0">
              <a:solidFill>
                <a:srgbClr val="FF0000"/>
              </a:solidFill>
            </a:endParaRPr>
          </a:p>
          <a:p>
            <a:pPr lvl="1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83BF8-FB3E-2A4F-814C-66C0EA10A359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r>
              <a:rPr lang="en-US" dirty="0" smtClean="0"/>
              <a:t>ESAC September 26 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3800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Outline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66388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Science timeline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Schedule developments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HST &amp; JWST in 2018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Structuring the TAC process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JWST Director’s Discretionary Early Release Science Program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Objectives and priorities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Proposal structure and format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83BF8-FB3E-2A4F-814C-66C0EA10A359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9907" y="194554"/>
            <a:ext cx="2072640" cy="1554480"/>
          </a:xfrm>
          <a:prstGeom prst="rect">
            <a:avLst/>
          </a:prstGeom>
        </p:spPr>
      </p:pic>
      <p:sp>
        <p:nvSpPr>
          <p:cNvPr id="6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r>
              <a:rPr lang="en-US" dirty="0" smtClean="0"/>
              <a:t>ESAC September 26 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0817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77365"/>
            <a:ext cx="7772400" cy="1470025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JWST Science Planning Timeline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83BF8-FB3E-2A4F-814C-66C0EA10A359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6817" y="3247390"/>
            <a:ext cx="4145280" cy="3108960"/>
          </a:xfrm>
          <a:prstGeom prst="rect">
            <a:avLst/>
          </a:prstGeom>
        </p:spPr>
      </p:pic>
      <p:sp>
        <p:nvSpPr>
          <p:cNvPr id="7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r>
              <a:rPr lang="en-US" dirty="0" smtClean="0"/>
              <a:t>ESAC September 26 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0630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Background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5615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chemeClr val="bg1"/>
                </a:solidFill>
              </a:rPr>
              <a:t>JWST science planning timeline outlined at several previous meetings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Review &amp; highlight some updates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See poster #8 for full details</a:t>
            </a:r>
          </a:p>
          <a:p>
            <a:pPr marL="457200" lvl="1" indent="0">
              <a:buNone/>
            </a:pPr>
            <a:endParaRPr lang="en-US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bg1"/>
                </a:solidFill>
              </a:rPr>
              <a:t>JWST observing programs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Guest </a:t>
            </a:r>
            <a:r>
              <a:rPr lang="en-US" dirty="0">
                <a:solidFill>
                  <a:schemeClr val="bg1"/>
                </a:solidFill>
              </a:rPr>
              <a:t>Observer (GO programs)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Open access for the community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~80% of time in Cycles 1 through 5</a:t>
            </a:r>
          </a:p>
          <a:p>
            <a:r>
              <a:rPr lang="en-US" dirty="0">
                <a:solidFill>
                  <a:schemeClr val="bg1"/>
                </a:solidFill>
              </a:rPr>
              <a:t>Guaranteed Time Observer (GTO) programs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4020 hours allocated over first 30 months (i.e. Cycles 1 through 3)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NASA policy constraints on time/cycle</a:t>
            </a:r>
          </a:p>
          <a:p>
            <a:r>
              <a:rPr lang="en-US" dirty="0">
                <a:solidFill>
                  <a:schemeClr val="bg1"/>
                </a:solidFill>
              </a:rPr>
              <a:t>Director’s Discretionary Time (DD) programs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Up to 10%/cycle i.e. ≤877 hours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Rapid response observations &amp; targeted science </a:t>
            </a:r>
            <a:r>
              <a:rPr lang="en-US" dirty="0" smtClean="0">
                <a:solidFill>
                  <a:schemeClr val="bg1"/>
                </a:solidFill>
              </a:rPr>
              <a:t>programs, such as Early Release Science program</a:t>
            </a:r>
            <a:endParaRPr lang="en-US" dirty="0">
              <a:solidFill>
                <a:schemeClr val="bg1"/>
              </a:solidFill>
            </a:endParaRPr>
          </a:p>
          <a:p>
            <a:pPr marL="57150" indent="0">
              <a:buNone/>
            </a:pPr>
            <a:endParaRPr lang="en-US" dirty="0" smtClean="0">
              <a:solidFill>
                <a:schemeClr val="bg1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83BF8-FB3E-2A4F-814C-66C0EA10A359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r>
              <a:rPr lang="en-US" dirty="0" smtClean="0"/>
              <a:t>ESAC September 26 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1631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38"/>
          <p:cNvSpPr/>
          <p:nvPr/>
        </p:nvSpPr>
        <p:spPr>
          <a:xfrm>
            <a:off x="7304532" y="343220"/>
            <a:ext cx="576072" cy="7528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" name="object 51"/>
          <p:cNvSpPr/>
          <p:nvPr/>
        </p:nvSpPr>
        <p:spPr>
          <a:xfrm>
            <a:off x="366712" y="3065719"/>
            <a:ext cx="1219200" cy="76200"/>
          </a:xfrm>
          <a:custGeom>
            <a:avLst/>
            <a:gdLst/>
            <a:ahLst/>
            <a:cxnLst/>
            <a:rect l="l" t="t" r="r" b="b"/>
            <a:pathLst>
              <a:path w="1219200" h="76200">
                <a:moveTo>
                  <a:pt x="0" y="76200"/>
                </a:moveTo>
                <a:lnTo>
                  <a:pt x="1219200" y="76200"/>
                </a:lnTo>
                <a:lnTo>
                  <a:pt x="1219200" y="0"/>
                </a:lnTo>
                <a:lnTo>
                  <a:pt x="0" y="0"/>
                </a:lnTo>
                <a:lnTo>
                  <a:pt x="0" y="7620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</p:spPr>
        <p:txBody>
          <a:bodyPr wrap="square" lIns="0" tIns="0" rIns="0" bIns="0" rtlCol="0">
            <a:noAutofit/>
          </a:bodyPr>
          <a:lstStyle/>
          <a:p>
            <a:pPr algn="ctr"/>
            <a:endParaRPr/>
          </a:p>
        </p:txBody>
      </p:sp>
      <p:sp>
        <p:nvSpPr>
          <p:cNvPr id="21" name="object 52"/>
          <p:cNvSpPr/>
          <p:nvPr/>
        </p:nvSpPr>
        <p:spPr>
          <a:xfrm>
            <a:off x="366712" y="3065719"/>
            <a:ext cx="1219200" cy="76200"/>
          </a:xfrm>
          <a:custGeom>
            <a:avLst/>
            <a:gdLst/>
            <a:ahLst/>
            <a:cxnLst/>
            <a:rect l="l" t="t" r="r" b="b"/>
            <a:pathLst>
              <a:path w="1219200" h="76200">
                <a:moveTo>
                  <a:pt x="0" y="76200"/>
                </a:moveTo>
                <a:lnTo>
                  <a:pt x="1219200" y="76200"/>
                </a:lnTo>
                <a:lnTo>
                  <a:pt x="1219200" y="0"/>
                </a:lnTo>
                <a:lnTo>
                  <a:pt x="0" y="0"/>
                </a:lnTo>
                <a:lnTo>
                  <a:pt x="0" y="76200"/>
                </a:lnTo>
                <a:close/>
              </a:path>
            </a:pathLst>
          </a:custGeom>
          <a:ln w="9525">
            <a:solidFill>
              <a:schemeClr val="bg1">
                <a:lumMod val="50000"/>
              </a:schemeClr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2" name="object 53"/>
          <p:cNvSpPr/>
          <p:nvPr/>
        </p:nvSpPr>
        <p:spPr>
          <a:xfrm>
            <a:off x="1598071" y="3065719"/>
            <a:ext cx="1219200" cy="76200"/>
          </a:xfrm>
          <a:custGeom>
            <a:avLst/>
            <a:gdLst/>
            <a:ahLst/>
            <a:cxnLst/>
            <a:rect l="l" t="t" r="r" b="b"/>
            <a:pathLst>
              <a:path w="1219200" h="76200">
                <a:moveTo>
                  <a:pt x="0" y="76200"/>
                </a:moveTo>
                <a:lnTo>
                  <a:pt x="1219200" y="76200"/>
                </a:lnTo>
                <a:lnTo>
                  <a:pt x="1219200" y="0"/>
                </a:lnTo>
                <a:lnTo>
                  <a:pt x="0" y="0"/>
                </a:lnTo>
                <a:lnTo>
                  <a:pt x="0" y="76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pPr algn="ctr"/>
            <a:endParaRPr/>
          </a:p>
        </p:txBody>
      </p:sp>
      <p:sp>
        <p:nvSpPr>
          <p:cNvPr id="23" name="object 54"/>
          <p:cNvSpPr/>
          <p:nvPr/>
        </p:nvSpPr>
        <p:spPr>
          <a:xfrm>
            <a:off x="1576451" y="3065719"/>
            <a:ext cx="1219200" cy="76200"/>
          </a:xfrm>
          <a:custGeom>
            <a:avLst/>
            <a:gdLst/>
            <a:ahLst/>
            <a:cxnLst/>
            <a:rect l="l" t="t" r="r" b="b"/>
            <a:pathLst>
              <a:path w="1219200" h="76200">
                <a:moveTo>
                  <a:pt x="0" y="76200"/>
                </a:moveTo>
                <a:lnTo>
                  <a:pt x="1219200" y="76200"/>
                </a:lnTo>
                <a:lnTo>
                  <a:pt x="1219200" y="0"/>
                </a:lnTo>
                <a:lnTo>
                  <a:pt x="0" y="0"/>
                </a:lnTo>
                <a:lnTo>
                  <a:pt x="0" y="76200"/>
                </a:lnTo>
                <a:close/>
              </a:path>
            </a:pathLst>
          </a:custGeom>
          <a:ln w="9525">
            <a:solidFill>
              <a:srgbClr val="00336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" name="object 55"/>
          <p:cNvSpPr/>
          <p:nvPr/>
        </p:nvSpPr>
        <p:spPr>
          <a:xfrm>
            <a:off x="2779776" y="3067370"/>
            <a:ext cx="1219200" cy="76200"/>
          </a:xfrm>
          <a:custGeom>
            <a:avLst/>
            <a:gdLst/>
            <a:ahLst/>
            <a:cxnLst/>
            <a:rect l="l" t="t" r="r" b="b"/>
            <a:pathLst>
              <a:path w="1219200" h="76200">
                <a:moveTo>
                  <a:pt x="0" y="76200"/>
                </a:moveTo>
                <a:lnTo>
                  <a:pt x="1219200" y="76200"/>
                </a:lnTo>
                <a:lnTo>
                  <a:pt x="1219200" y="0"/>
                </a:lnTo>
                <a:lnTo>
                  <a:pt x="0" y="0"/>
                </a:lnTo>
                <a:lnTo>
                  <a:pt x="0" y="76200"/>
                </a:lnTo>
                <a:close/>
              </a:path>
            </a:pathLst>
          </a:custGeom>
          <a:solidFill>
            <a:srgbClr val="7F7F7F"/>
          </a:solidFill>
          <a:ln>
            <a:solidFill>
              <a:srgbClr val="7F7F7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" name="object 56"/>
          <p:cNvSpPr/>
          <p:nvPr/>
        </p:nvSpPr>
        <p:spPr>
          <a:xfrm>
            <a:off x="2779776" y="3067370"/>
            <a:ext cx="1219200" cy="76200"/>
          </a:xfrm>
          <a:custGeom>
            <a:avLst/>
            <a:gdLst/>
            <a:ahLst/>
            <a:cxnLst/>
            <a:rect l="l" t="t" r="r" b="b"/>
            <a:pathLst>
              <a:path w="1219200" h="76200">
                <a:moveTo>
                  <a:pt x="0" y="76200"/>
                </a:moveTo>
                <a:lnTo>
                  <a:pt x="1219200" y="76200"/>
                </a:lnTo>
                <a:lnTo>
                  <a:pt x="1219200" y="0"/>
                </a:lnTo>
                <a:lnTo>
                  <a:pt x="0" y="0"/>
                </a:lnTo>
                <a:lnTo>
                  <a:pt x="0" y="76200"/>
                </a:lnTo>
                <a:close/>
              </a:path>
            </a:pathLst>
          </a:custGeom>
          <a:ln w="9525">
            <a:solidFill>
              <a:schemeClr val="bg1">
                <a:lumMod val="50000"/>
              </a:schemeClr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" name="object 57"/>
          <p:cNvSpPr/>
          <p:nvPr/>
        </p:nvSpPr>
        <p:spPr>
          <a:xfrm>
            <a:off x="3998976" y="3067370"/>
            <a:ext cx="1219200" cy="76200"/>
          </a:xfrm>
          <a:custGeom>
            <a:avLst/>
            <a:gdLst/>
            <a:ahLst/>
            <a:cxnLst/>
            <a:rect l="l" t="t" r="r" b="b"/>
            <a:pathLst>
              <a:path w="1219200" h="76200">
                <a:moveTo>
                  <a:pt x="0" y="76200"/>
                </a:moveTo>
                <a:lnTo>
                  <a:pt x="1219200" y="76200"/>
                </a:lnTo>
                <a:lnTo>
                  <a:pt x="1219200" y="0"/>
                </a:lnTo>
                <a:lnTo>
                  <a:pt x="0" y="0"/>
                </a:lnTo>
                <a:lnTo>
                  <a:pt x="0" y="76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" name="object 58"/>
          <p:cNvSpPr/>
          <p:nvPr/>
        </p:nvSpPr>
        <p:spPr>
          <a:xfrm>
            <a:off x="3998976" y="3067370"/>
            <a:ext cx="1219200" cy="76200"/>
          </a:xfrm>
          <a:custGeom>
            <a:avLst/>
            <a:gdLst/>
            <a:ahLst/>
            <a:cxnLst/>
            <a:rect l="l" t="t" r="r" b="b"/>
            <a:pathLst>
              <a:path w="1219200" h="76200">
                <a:moveTo>
                  <a:pt x="0" y="76200"/>
                </a:moveTo>
                <a:lnTo>
                  <a:pt x="1219200" y="76200"/>
                </a:lnTo>
                <a:lnTo>
                  <a:pt x="1219200" y="0"/>
                </a:lnTo>
                <a:lnTo>
                  <a:pt x="0" y="0"/>
                </a:lnTo>
                <a:lnTo>
                  <a:pt x="0" y="76200"/>
                </a:lnTo>
                <a:close/>
              </a:path>
            </a:pathLst>
          </a:custGeom>
          <a:ln w="9525">
            <a:solidFill>
              <a:srgbClr val="00336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" name="object 59"/>
          <p:cNvSpPr/>
          <p:nvPr/>
        </p:nvSpPr>
        <p:spPr>
          <a:xfrm>
            <a:off x="5213350" y="3069021"/>
            <a:ext cx="1219200" cy="76200"/>
          </a:xfrm>
          <a:custGeom>
            <a:avLst/>
            <a:gdLst/>
            <a:ahLst/>
            <a:cxnLst/>
            <a:rect l="l" t="t" r="r" b="b"/>
            <a:pathLst>
              <a:path w="1219200" h="76200">
                <a:moveTo>
                  <a:pt x="0" y="76200"/>
                </a:moveTo>
                <a:lnTo>
                  <a:pt x="1219200" y="76200"/>
                </a:lnTo>
                <a:lnTo>
                  <a:pt x="1219200" y="0"/>
                </a:lnTo>
                <a:lnTo>
                  <a:pt x="0" y="0"/>
                </a:lnTo>
                <a:lnTo>
                  <a:pt x="0" y="76200"/>
                </a:lnTo>
                <a:close/>
              </a:path>
            </a:pathLst>
          </a:custGeom>
          <a:solidFill>
            <a:srgbClr val="7F7F7F"/>
          </a:solidFill>
          <a:ln>
            <a:solidFill>
              <a:srgbClr val="7F7F7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9" name="object 60"/>
          <p:cNvSpPr/>
          <p:nvPr/>
        </p:nvSpPr>
        <p:spPr>
          <a:xfrm>
            <a:off x="5213350" y="3069021"/>
            <a:ext cx="1219200" cy="76200"/>
          </a:xfrm>
          <a:custGeom>
            <a:avLst/>
            <a:gdLst/>
            <a:ahLst/>
            <a:cxnLst/>
            <a:rect l="l" t="t" r="r" b="b"/>
            <a:pathLst>
              <a:path w="1219200" h="76200">
                <a:moveTo>
                  <a:pt x="0" y="76200"/>
                </a:moveTo>
                <a:lnTo>
                  <a:pt x="1219200" y="76200"/>
                </a:lnTo>
                <a:lnTo>
                  <a:pt x="1219200" y="0"/>
                </a:lnTo>
                <a:lnTo>
                  <a:pt x="0" y="0"/>
                </a:lnTo>
                <a:lnTo>
                  <a:pt x="0" y="76200"/>
                </a:lnTo>
                <a:close/>
              </a:path>
            </a:pathLst>
          </a:custGeom>
          <a:solidFill>
            <a:srgbClr val="7F7F7F"/>
          </a:solidFill>
          <a:ln w="9525">
            <a:solidFill>
              <a:srgbClr val="7F7F7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" name="object 61"/>
          <p:cNvSpPr/>
          <p:nvPr/>
        </p:nvSpPr>
        <p:spPr>
          <a:xfrm>
            <a:off x="6432550" y="3069021"/>
            <a:ext cx="1219200" cy="76200"/>
          </a:xfrm>
          <a:custGeom>
            <a:avLst/>
            <a:gdLst/>
            <a:ahLst/>
            <a:cxnLst/>
            <a:rect l="l" t="t" r="r" b="b"/>
            <a:pathLst>
              <a:path w="1219200" h="76200">
                <a:moveTo>
                  <a:pt x="0" y="76200"/>
                </a:moveTo>
                <a:lnTo>
                  <a:pt x="1219200" y="76200"/>
                </a:lnTo>
                <a:lnTo>
                  <a:pt x="1219200" y="0"/>
                </a:lnTo>
                <a:lnTo>
                  <a:pt x="0" y="0"/>
                </a:lnTo>
                <a:lnTo>
                  <a:pt x="0" y="76200"/>
                </a:lnTo>
                <a:close/>
              </a:path>
            </a:pathLst>
          </a:custGeom>
          <a:solidFill>
            <a:srgbClr val="FFFFFF"/>
          </a:solidFill>
          <a:ln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1" name="object 62"/>
          <p:cNvSpPr/>
          <p:nvPr/>
        </p:nvSpPr>
        <p:spPr>
          <a:xfrm>
            <a:off x="6432550" y="3069021"/>
            <a:ext cx="1219200" cy="76200"/>
          </a:xfrm>
          <a:custGeom>
            <a:avLst/>
            <a:gdLst/>
            <a:ahLst/>
            <a:cxnLst/>
            <a:rect l="l" t="t" r="r" b="b"/>
            <a:pathLst>
              <a:path w="1219200" h="76200">
                <a:moveTo>
                  <a:pt x="0" y="76200"/>
                </a:moveTo>
                <a:lnTo>
                  <a:pt x="1219200" y="76200"/>
                </a:lnTo>
                <a:lnTo>
                  <a:pt x="1219200" y="0"/>
                </a:lnTo>
                <a:lnTo>
                  <a:pt x="0" y="0"/>
                </a:lnTo>
                <a:lnTo>
                  <a:pt x="0" y="76200"/>
                </a:lnTo>
                <a:close/>
              </a:path>
            </a:pathLst>
          </a:custGeom>
          <a:solidFill>
            <a:srgbClr val="FFFFFF"/>
          </a:solidFill>
          <a:ln w="9525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9" name="object 70"/>
          <p:cNvSpPr/>
          <p:nvPr/>
        </p:nvSpPr>
        <p:spPr>
          <a:xfrm>
            <a:off x="7654925" y="3065719"/>
            <a:ext cx="1219200" cy="76200"/>
          </a:xfrm>
          <a:custGeom>
            <a:avLst/>
            <a:gdLst/>
            <a:ahLst/>
            <a:cxnLst/>
            <a:rect l="l" t="t" r="r" b="b"/>
            <a:pathLst>
              <a:path w="1219200" h="76200">
                <a:moveTo>
                  <a:pt x="0" y="76200"/>
                </a:moveTo>
                <a:lnTo>
                  <a:pt x="1219200" y="76200"/>
                </a:lnTo>
                <a:lnTo>
                  <a:pt x="1219200" y="0"/>
                </a:lnTo>
                <a:lnTo>
                  <a:pt x="0" y="0"/>
                </a:lnTo>
                <a:lnTo>
                  <a:pt x="0" y="76200"/>
                </a:lnTo>
                <a:close/>
              </a:path>
            </a:pathLst>
          </a:custGeom>
          <a:solidFill>
            <a:srgbClr val="7F7F7F"/>
          </a:solidFill>
          <a:ln>
            <a:solidFill>
              <a:srgbClr val="7F7F7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0" name="object 71"/>
          <p:cNvSpPr/>
          <p:nvPr/>
        </p:nvSpPr>
        <p:spPr>
          <a:xfrm>
            <a:off x="7654925" y="3065719"/>
            <a:ext cx="1219200" cy="76200"/>
          </a:xfrm>
          <a:custGeom>
            <a:avLst/>
            <a:gdLst/>
            <a:ahLst/>
            <a:cxnLst/>
            <a:rect l="l" t="t" r="r" b="b"/>
            <a:pathLst>
              <a:path w="1219200" h="76200">
                <a:moveTo>
                  <a:pt x="0" y="76200"/>
                </a:moveTo>
                <a:lnTo>
                  <a:pt x="1219200" y="76200"/>
                </a:lnTo>
                <a:lnTo>
                  <a:pt x="1219200" y="0"/>
                </a:lnTo>
                <a:lnTo>
                  <a:pt x="0" y="0"/>
                </a:lnTo>
                <a:lnTo>
                  <a:pt x="0" y="76200"/>
                </a:lnTo>
                <a:close/>
              </a:path>
            </a:pathLst>
          </a:custGeom>
          <a:ln w="9525">
            <a:solidFill>
              <a:srgbClr val="7F7F7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7" name="object 12"/>
          <p:cNvSpPr txBox="1"/>
          <p:nvPr/>
        </p:nvSpPr>
        <p:spPr>
          <a:xfrm>
            <a:off x="366712" y="3065719"/>
            <a:ext cx="1212088" cy="76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600"/>
              </a:lnSpc>
            </a:pPr>
            <a:endParaRPr sz="600"/>
          </a:p>
        </p:txBody>
      </p:sp>
      <p:sp>
        <p:nvSpPr>
          <p:cNvPr id="68" name="object 11"/>
          <p:cNvSpPr txBox="1"/>
          <p:nvPr/>
        </p:nvSpPr>
        <p:spPr>
          <a:xfrm>
            <a:off x="1578800" y="3065719"/>
            <a:ext cx="1211294" cy="76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600"/>
              </a:lnSpc>
            </a:pPr>
            <a:endParaRPr sz="600"/>
          </a:p>
        </p:txBody>
      </p:sp>
      <p:sp>
        <p:nvSpPr>
          <p:cNvPr id="69" name="object 10"/>
          <p:cNvSpPr txBox="1"/>
          <p:nvPr/>
        </p:nvSpPr>
        <p:spPr>
          <a:xfrm>
            <a:off x="2790094" y="3065719"/>
            <a:ext cx="1208881" cy="76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600"/>
              </a:lnSpc>
            </a:pPr>
            <a:endParaRPr sz="600"/>
          </a:p>
        </p:txBody>
      </p:sp>
      <p:sp>
        <p:nvSpPr>
          <p:cNvPr id="70" name="object 9"/>
          <p:cNvSpPr txBox="1"/>
          <p:nvPr/>
        </p:nvSpPr>
        <p:spPr>
          <a:xfrm>
            <a:off x="3998976" y="3065719"/>
            <a:ext cx="1219168" cy="762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600"/>
              </a:lnSpc>
            </a:pPr>
            <a:endParaRPr sz="600"/>
          </a:p>
        </p:txBody>
      </p:sp>
      <p:sp>
        <p:nvSpPr>
          <p:cNvPr id="71" name="object 8"/>
          <p:cNvSpPr txBox="1"/>
          <p:nvPr/>
        </p:nvSpPr>
        <p:spPr>
          <a:xfrm>
            <a:off x="5218144" y="3065719"/>
            <a:ext cx="1214405" cy="76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600"/>
              </a:lnSpc>
            </a:pPr>
            <a:endParaRPr sz="600"/>
          </a:p>
        </p:txBody>
      </p:sp>
      <p:sp>
        <p:nvSpPr>
          <p:cNvPr id="72" name="object 7"/>
          <p:cNvSpPr txBox="1"/>
          <p:nvPr/>
        </p:nvSpPr>
        <p:spPr>
          <a:xfrm>
            <a:off x="6432550" y="3065719"/>
            <a:ext cx="1219200" cy="76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600"/>
              </a:lnSpc>
            </a:pPr>
            <a:endParaRPr sz="600"/>
          </a:p>
        </p:txBody>
      </p:sp>
      <p:sp>
        <p:nvSpPr>
          <p:cNvPr id="73" name="object 6"/>
          <p:cNvSpPr txBox="1"/>
          <p:nvPr/>
        </p:nvSpPr>
        <p:spPr>
          <a:xfrm>
            <a:off x="7651750" y="3065719"/>
            <a:ext cx="1222375" cy="76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600"/>
              </a:lnSpc>
            </a:pPr>
            <a:endParaRPr sz="600"/>
          </a:p>
        </p:txBody>
      </p:sp>
      <p:sp>
        <p:nvSpPr>
          <p:cNvPr id="75" name="object 4"/>
          <p:cNvSpPr txBox="1"/>
          <p:nvPr/>
        </p:nvSpPr>
        <p:spPr>
          <a:xfrm>
            <a:off x="5657850" y="2980851"/>
            <a:ext cx="1229550" cy="3736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7" name="object 2"/>
          <p:cNvSpPr txBox="1"/>
          <p:nvPr/>
        </p:nvSpPr>
        <p:spPr>
          <a:xfrm>
            <a:off x="8112125" y="2980851"/>
            <a:ext cx="1009650" cy="3736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8" name="object 25"/>
          <p:cNvSpPr txBox="1"/>
          <p:nvPr/>
        </p:nvSpPr>
        <p:spPr>
          <a:xfrm>
            <a:off x="696330" y="3210275"/>
            <a:ext cx="552853" cy="2037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algn="ctr">
              <a:lnSpc>
                <a:spcPts val="1535"/>
              </a:lnSpc>
              <a:spcBef>
                <a:spcPts val="76"/>
              </a:spcBef>
            </a:pPr>
            <a:r>
              <a:rPr lang="en-US" i="1" dirty="0" smtClean="0">
                <a:solidFill>
                  <a:srgbClr val="FFFFFF"/>
                </a:solidFill>
                <a:latin typeface="Calibri"/>
                <a:cs typeface="Calibri"/>
              </a:rPr>
              <a:t>2015</a:t>
            </a:r>
          </a:p>
          <a:p>
            <a:pPr marL="12700" algn="ctr">
              <a:lnSpc>
                <a:spcPts val="1535"/>
              </a:lnSpc>
              <a:spcBef>
                <a:spcPts val="76"/>
              </a:spcBef>
            </a:pPr>
            <a:endParaRPr sz="1600" dirty="0">
              <a:solidFill>
                <a:srgbClr val="FFFFFF"/>
              </a:solidFill>
              <a:latin typeface="Times New Roman"/>
              <a:cs typeface="Times New Roman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4619737" y="3228538"/>
            <a:ext cx="606166" cy="1131584"/>
          </a:xfrm>
          <a:prstGeom prst="star4">
            <a:avLst>
              <a:gd name="adj" fmla="val 15817"/>
            </a:avLst>
          </a:prstGeom>
          <a:solidFill>
            <a:srgbClr val="FFFFFF"/>
          </a:solidFill>
          <a:ln>
            <a:solidFill>
              <a:srgbClr val="FFFFFF"/>
            </a:solidFill>
          </a:ln>
        </p:spPr>
        <p:txBody>
          <a:bodyPr wrap="square" rtlCol="0">
            <a:spAutoFit/>
          </a:bodyPr>
          <a:lstStyle/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02" name="object 25"/>
          <p:cNvSpPr txBox="1"/>
          <p:nvPr/>
        </p:nvSpPr>
        <p:spPr>
          <a:xfrm>
            <a:off x="5546524" y="3210275"/>
            <a:ext cx="552853" cy="2037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algn="ctr">
              <a:lnSpc>
                <a:spcPts val="1535"/>
              </a:lnSpc>
              <a:spcBef>
                <a:spcPts val="76"/>
              </a:spcBef>
            </a:pPr>
            <a:r>
              <a:rPr lang="en-US" i="1" dirty="0" smtClean="0">
                <a:solidFill>
                  <a:srgbClr val="FFFFFF"/>
                </a:solidFill>
                <a:latin typeface="Calibri"/>
                <a:cs typeface="Calibri"/>
              </a:rPr>
              <a:t>2019</a:t>
            </a:r>
          </a:p>
          <a:p>
            <a:pPr marL="12700" algn="ctr">
              <a:lnSpc>
                <a:spcPts val="1535"/>
              </a:lnSpc>
              <a:spcBef>
                <a:spcPts val="76"/>
              </a:spcBef>
            </a:pPr>
            <a:endParaRPr sz="1600" dirty="0">
              <a:solidFill>
                <a:srgbClr val="FFFFFF"/>
              </a:solidFill>
              <a:latin typeface="Times New Roman"/>
              <a:cs typeface="Times New Roman"/>
            </a:endParaRPr>
          </a:p>
        </p:txBody>
      </p:sp>
      <p:sp>
        <p:nvSpPr>
          <p:cNvPr id="103" name="object 25"/>
          <p:cNvSpPr txBox="1"/>
          <p:nvPr/>
        </p:nvSpPr>
        <p:spPr>
          <a:xfrm>
            <a:off x="3112950" y="3210275"/>
            <a:ext cx="552853" cy="2037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algn="ctr">
              <a:lnSpc>
                <a:spcPts val="1535"/>
              </a:lnSpc>
              <a:spcBef>
                <a:spcPts val="76"/>
              </a:spcBef>
            </a:pPr>
            <a:r>
              <a:rPr lang="en-US" i="1" dirty="0" smtClean="0">
                <a:solidFill>
                  <a:srgbClr val="FFFFFF"/>
                </a:solidFill>
                <a:latin typeface="Calibri"/>
                <a:cs typeface="Calibri"/>
              </a:rPr>
              <a:t>2017</a:t>
            </a:r>
          </a:p>
          <a:p>
            <a:pPr marL="12700" algn="ctr">
              <a:lnSpc>
                <a:spcPts val="1535"/>
              </a:lnSpc>
              <a:spcBef>
                <a:spcPts val="76"/>
              </a:spcBef>
            </a:pPr>
            <a:endParaRPr sz="1600" dirty="0">
              <a:solidFill>
                <a:srgbClr val="FFFFFF"/>
              </a:solidFill>
              <a:latin typeface="Times New Roman"/>
              <a:cs typeface="Times New Roman"/>
            </a:endParaRPr>
          </a:p>
        </p:txBody>
      </p:sp>
      <p:sp>
        <p:nvSpPr>
          <p:cNvPr id="104" name="object 25"/>
          <p:cNvSpPr txBox="1"/>
          <p:nvPr/>
        </p:nvSpPr>
        <p:spPr>
          <a:xfrm>
            <a:off x="1908021" y="3210275"/>
            <a:ext cx="552853" cy="2037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algn="ctr">
              <a:lnSpc>
                <a:spcPts val="1535"/>
              </a:lnSpc>
              <a:spcBef>
                <a:spcPts val="76"/>
              </a:spcBef>
            </a:pPr>
            <a:r>
              <a:rPr lang="en-US" i="1" dirty="0" smtClean="0">
                <a:solidFill>
                  <a:srgbClr val="FFFFFF"/>
                </a:solidFill>
                <a:latin typeface="Calibri"/>
                <a:cs typeface="Calibri"/>
              </a:rPr>
              <a:t>2016</a:t>
            </a:r>
          </a:p>
          <a:p>
            <a:pPr marL="12700" algn="ctr">
              <a:lnSpc>
                <a:spcPts val="1535"/>
              </a:lnSpc>
              <a:spcBef>
                <a:spcPts val="76"/>
              </a:spcBef>
            </a:pPr>
            <a:endParaRPr sz="1600" dirty="0">
              <a:solidFill>
                <a:srgbClr val="FFFFFF"/>
              </a:solidFill>
              <a:latin typeface="Times New Roman"/>
              <a:cs typeface="Times New Roman"/>
            </a:endParaRPr>
          </a:p>
        </p:txBody>
      </p:sp>
      <p:sp>
        <p:nvSpPr>
          <p:cNvPr id="105" name="object 25"/>
          <p:cNvSpPr txBox="1"/>
          <p:nvPr/>
        </p:nvSpPr>
        <p:spPr>
          <a:xfrm>
            <a:off x="6765724" y="3210275"/>
            <a:ext cx="552853" cy="2037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algn="ctr">
              <a:lnSpc>
                <a:spcPts val="1535"/>
              </a:lnSpc>
              <a:spcBef>
                <a:spcPts val="76"/>
              </a:spcBef>
            </a:pPr>
            <a:r>
              <a:rPr lang="en-US" i="1" dirty="0" smtClean="0">
                <a:solidFill>
                  <a:srgbClr val="FFFFFF"/>
                </a:solidFill>
                <a:latin typeface="Calibri"/>
                <a:cs typeface="Calibri"/>
              </a:rPr>
              <a:t>2020</a:t>
            </a:r>
          </a:p>
          <a:p>
            <a:pPr marL="12700" algn="ctr">
              <a:lnSpc>
                <a:spcPts val="1535"/>
              </a:lnSpc>
              <a:spcBef>
                <a:spcPts val="76"/>
              </a:spcBef>
            </a:pPr>
            <a:endParaRPr sz="1600" dirty="0">
              <a:solidFill>
                <a:srgbClr val="FFFFFF"/>
              </a:solidFill>
              <a:latin typeface="Times New Roman"/>
              <a:cs typeface="Times New Roman"/>
            </a:endParaRPr>
          </a:p>
        </p:txBody>
      </p:sp>
      <p:sp>
        <p:nvSpPr>
          <p:cNvPr id="106" name="object 25"/>
          <p:cNvSpPr txBox="1"/>
          <p:nvPr/>
        </p:nvSpPr>
        <p:spPr>
          <a:xfrm>
            <a:off x="7988099" y="3210275"/>
            <a:ext cx="552853" cy="2037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algn="ctr">
              <a:lnSpc>
                <a:spcPts val="1535"/>
              </a:lnSpc>
              <a:spcBef>
                <a:spcPts val="76"/>
              </a:spcBef>
            </a:pPr>
            <a:r>
              <a:rPr lang="en-US" i="1" dirty="0" smtClean="0">
                <a:solidFill>
                  <a:srgbClr val="FFFFFF"/>
                </a:solidFill>
                <a:latin typeface="Calibri"/>
                <a:cs typeface="Calibri"/>
              </a:rPr>
              <a:t>2021</a:t>
            </a:r>
          </a:p>
          <a:p>
            <a:pPr marL="12700" algn="ctr">
              <a:lnSpc>
                <a:spcPts val="1535"/>
              </a:lnSpc>
              <a:spcBef>
                <a:spcPts val="76"/>
              </a:spcBef>
            </a:pPr>
            <a:endParaRPr sz="1600" dirty="0">
              <a:solidFill>
                <a:srgbClr val="FFFFFF"/>
              </a:solidFill>
              <a:latin typeface="Times New Roman"/>
              <a:cs typeface="Times New Roman"/>
            </a:endParaRPr>
          </a:p>
        </p:txBody>
      </p:sp>
      <p:sp>
        <p:nvSpPr>
          <p:cNvPr id="107" name="object 25"/>
          <p:cNvSpPr txBox="1"/>
          <p:nvPr/>
        </p:nvSpPr>
        <p:spPr>
          <a:xfrm>
            <a:off x="4332134" y="3210275"/>
            <a:ext cx="552853" cy="2037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algn="ctr">
              <a:lnSpc>
                <a:spcPts val="1535"/>
              </a:lnSpc>
              <a:spcBef>
                <a:spcPts val="76"/>
              </a:spcBef>
            </a:pPr>
            <a:r>
              <a:rPr lang="en-US" i="1" dirty="0" smtClean="0">
                <a:solidFill>
                  <a:srgbClr val="FFFFFF"/>
                </a:solidFill>
                <a:latin typeface="Calibri"/>
                <a:cs typeface="Calibri"/>
              </a:rPr>
              <a:t>2018</a:t>
            </a:r>
          </a:p>
          <a:p>
            <a:pPr marL="12700" algn="ctr">
              <a:lnSpc>
                <a:spcPts val="1535"/>
              </a:lnSpc>
              <a:spcBef>
                <a:spcPts val="76"/>
              </a:spcBef>
            </a:pPr>
            <a:endParaRPr sz="1600" dirty="0">
              <a:solidFill>
                <a:srgbClr val="FFFFFF"/>
              </a:solidFill>
              <a:latin typeface="Times New Roman"/>
              <a:cs typeface="Times New Roman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1795820" y="117836"/>
            <a:ext cx="5534225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i="1" dirty="0" smtClean="0">
                <a:solidFill>
                  <a:srgbClr val="FFFFFF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</a:rPr>
              <a:t>JWST Science Planning Timeline</a:t>
            </a:r>
          </a:p>
          <a:p>
            <a:pPr algn="ctr"/>
            <a:r>
              <a:rPr lang="en-US" sz="2000" i="1" dirty="0" smtClean="0">
                <a:solidFill>
                  <a:srgbClr val="FFFFFF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</a:rPr>
              <a:t>(Sept 2016)</a:t>
            </a:r>
          </a:p>
        </p:txBody>
      </p:sp>
      <p:sp>
        <p:nvSpPr>
          <p:cNvPr id="42" name="object 28"/>
          <p:cNvSpPr txBox="1"/>
          <p:nvPr/>
        </p:nvSpPr>
        <p:spPr>
          <a:xfrm>
            <a:off x="5657850" y="902685"/>
            <a:ext cx="1934859" cy="3867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>
            <a:noAutofit/>
          </a:bodyPr>
          <a:lstStyle/>
          <a:p>
            <a:pPr algn="ctr">
              <a:spcBef>
                <a:spcPts val="76"/>
              </a:spcBef>
            </a:pPr>
            <a:r>
              <a:rPr lang="en-US" sz="1400" b="1" spc="0" dirty="0" smtClean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sz="2000" dirty="0" smtClean="0">
                <a:solidFill>
                  <a:schemeClr val="tx2">
                    <a:lumMod val="40000"/>
                    <a:lumOff val="60000"/>
                  </a:schemeClr>
                </a:solidFill>
                <a:latin typeface="Calibri"/>
                <a:cs typeface="Calibri"/>
              </a:rPr>
              <a:t>commissioning (through 4/19)</a:t>
            </a:r>
            <a:endParaRPr lang="en-US" sz="2000" spc="4" dirty="0" smtClean="0">
              <a:solidFill>
                <a:schemeClr val="tx2">
                  <a:lumMod val="40000"/>
                  <a:lumOff val="60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43" name="object 28"/>
          <p:cNvSpPr txBox="1"/>
          <p:nvPr/>
        </p:nvSpPr>
        <p:spPr>
          <a:xfrm>
            <a:off x="1330859" y="3883774"/>
            <a:ext cx="1289459" cy="732557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>
            <a:noAutofit/>
          </a:bodyPr>
          <a:lstStyle/>
          <a:p>
            <a:pPr algn="r">
              <a:spcBef>
                <a:spcPts val="76"/>
              </a:spcBef>
            </a:pPr>
            <a:r>
              <a:rPr lang="en-US" sz="1400" b="1" spc="0" dirty="0" smtClean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sz="2000" dirty="0" smtClean="0">
                <a:solidFill>
                  <a:srgbClr val="FCD5B5"/>
                </a:solidFill>
                <a:latin typeface="Calibri"/>
                <a:cs typeface="Calibri"/>
              </a:rPr>
              <a:t>GTO Call</a:t>
            </a:r>
          </a:p>
          <a:p>
            <a:pPr algn="r">
              <a:spcBef>
                <a:spcPts val="76"/>
              </a:spcBef>
            </a:pPr>
            <a:r>
              <a:rPr lang="en-US" sz="2000" dirty="0" smtClean="0">
                <a:solidFill>
                  <a:srgbClr val="FCD5B5"/>
                </a:solidFill>
                <a:latin typeface="Calibri"/>
                <a:cs typeface="Calibri"/>
              </a:rPr>
              <a:t>2017Jan06</a:t>
            </a:r>
            <a:endParaRPr lang="en-US" dirty="0" smtClean="0">
              <a:solidFill>
                <a:srgbClr val="FCD5B5"/>
              </a:solidFill>
              <a:latin typeface="Calibri"/>
              <a:cs typeface="Calibri"/>
            </a:endParaRPr>
          </a:p>
        </p:txBody>
      </p:sp>
      <p:cxnSp>
        <p:nvCxnSpPr>
          <p:cNvPr id="44" name="Straight Connector 43"/>
          <p:cNvCxnSpPr/>
          <p:nvPr/>
        </p:nvCxnSpPr>
        <p:spPr>
          <a:xfrm flipV="1">
            <a:off x="2832740" y="3379607"/>
            <a:ext cx="0" cy="1097280"/>
          </a:xfrm>
          <a:prstGeom prst="line">
            <a:avLst/>
          </a:prstGeom>
          <a:ln w="38100" cmpd="sng">
            <a:solidFill>
              <a:srgbClr val="FCD5B5"/>
            </a:solidFill>
            <a:prstDash val="soli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V="1">
            <a:off x="3158471" y="3379607"/>
            <a:ext cx="0" cy="2286000"/>
          </a:xfrm>
          <a:prstGeom prst="line">
            <a:avLst/>
          </a:prstGeom>
          <a:ln w="38100" cmpd="sng">
            <a:solidFill>
              <a:schemeClr val="accent6">
                <a:lumMod val="40000"/>
                <a:lumOff val="60000"/>
              </a:schemeClr>
            </a:solidFill>
            <a:prstDash val="soli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object 28"/>
          <p:cNvSpPr txBox="1"/>
          <p:nvPr/>
        </p:nvSpPr>
        <p:spPr>
          <a:xfrm>
            <a:off x="1528671" y="4753848"/>
            <a:ext cx="1547977" cy="1046827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>
            <a:noAutofit/>
          </a:bodyPr>
          <a:lstStyle/>
          <a:p>
            <a:pPr algn="r">
              <a:spcBef>
                <a:spcPts val="76"/>
              </a:spcBef>
            </a:pPr>
            <a:r>
              <a:rPr lang="en-US" sz="2000" dirty="0" smtClean="0">
                <a:solidFill>
                  <a:srgbClr val="FCD5B5"/>
                </a:solidFill>
                <a:latin typeface="Calibri"/>
                <a:cs typeface="Calibri"/>
              </a:rPr>
              <a:t>GTO Prop</a:t>
            </a:r>
          </a:p>
          <a:p>
            <a:pPr algn="r">
              <a:spcBef>
                <a:spcPts val="76"/>
              </a:spcBef>
            </a:pPr>
            <a:r>
              <a:rPr lang="en-US" sz="2000" dirty="0" smtClean="0">
                <a:solidFill>
                  <a:srgbClr val="FCD5B5"/>
                </a:solidFill>
                <a:latin typeface="Calibri"/>
                <a:cs typeface="Calibri"/>
              </a:rPr>
              <a:t>deadline</a:t>
            </a:r>
          </a:p>
          <a:p>
            <a:pPr algn="r">
              <a:spcBef>
                <a:spcPts val="76"/>
              </a:spcBef>
            </a:pPr>
            <a:r>
              <a:rPr lang="en-US" sz="2000" dirty="0" smtClean="0">
                <a:solidFill>
                  <a:srgbClr val="FCD5B5"/>
                </a:solidFill>
                <a:latin typeface="Calibri"/>
                <a:cs typeface="Calibri"/>
              </a:rPr>
              <a:t>2017Apr01</a:t>
            </a:r>
            <a:endParaRPr lang="en-US" dirty="0" smtClean="0">
              <a:solidFill>
                <a:srgbClr val="FCD5B5"/>
              </a:solidFill>
              <a:latin typeface="Calibri"/>
              <a:cs typeface="Calibri"/>
            </a:endParaRPr>
          </a:p>
        </p:txBody>
      </p:sp>
      <p:cxnSp>
        <p:nvCxnSpPr>
          <p:cNvPr id="47" name="Straight Connector 46"/>
          <p:cNvCxnSpPr/>
          <p:nvPr/>
        </p:nvCxnSpPr>
        <p:spPr>
          <a:xfrm flipV="1">
            <a:off x="3338776" y="3379607"/>
            <a:ext cx="0" cy="3200400"/>
          </a:xfrm>
          <a:prstGeom prst="line">
            <a:avLst/>
          </a:prstGeom>
          <a:ln w="38100" cmpd="sng">
            <a:solidFill>
              <a:schemeClr val="accent6">
                <a:lumMod val="40000"/>
                <a:lumOff val="60000"/>
              </a:schemeClr>
            </a:solidFill>
            <a:prstDash val="soli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object 28"/>
          <p:cNvSpPr txBox="1"/>
          <p:nvPr/>
        </p:nvSpPr>
        <p:spPr>
          <a:xfrm>
            <a:off x="1908987" y="1041186"/>
            <a:ext cx="1733370" cy="1013259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>
            <a:noAutofit/>
          </a:bodyPr>
          <a:lstStyle/>
          <a:p>
            <a:pPr algn="r">
              <a:spcBef>
                <a:spcPts val="76"/>
              </a:spcBef>
            </a:pPr>
            <a:r>
              <a:rPr lang="en-US" sz="1400" b="1" spc="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0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Calibri"/>
                <a:cs typeface="Calibri"/>
              </a:rPr>
              <a:t> GO CP</a:t>
            </a:r>
          </a:p>
          <a:p>
            <a:pPr algn="r">
              <a:spcBef>
                <a:spcPts val="76"/>
              </a:spcBef>
            </a:pPr>
            <a:r>
              <a:rPr lang="en-US" sz="20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Calibri"/>
                <a:cs typeface="Calibri"/>
              </a:rPr>
              <a:t>2017Nov30</a:t>
            </a:r>
          </a:p>
        </p:txBody>
      </p:sp>
      <p:cxnSp>
        <p:nvCxnSpPr>
          <p:cNvPr id="50" name="Straight Connector 49"/>
          <p:cNvCxnSpPr/>
          <p:nvPr/>
        </p:nvCxnSpPr>
        <p:spPr>
          <a:xfrm>
            <a:off x="3762746" y="1164918"/>
            <a:ext cx="0" cy="1828800"/>
          </a:xfrm>
          <a:prstGeom prst="line">
            <a:avLst/>
          </a:prstGeom>
          <a:ln w="38100" cmpd="sng">
            <a:solidFill>
              <a:schemeClr val="accent3">
                <a:lumMod val="60000"/>
                <a:lumOff val="40000"/>
              </a:schemeClr>
            </a:solidFill>
            <a:prstDash val="soli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rot="16200000" flipH="1">
            <a:off x="5294412" y="1014745"/>
            <a:ext cx="0" cy="594360"/>
          </a:xfrm>
          <a:prstGeom prst="line">
            <a:avLst/>
          </a:prstGeom>
          <a:ln w="38100" cmpd="sng">
            <a:solidFill>
              <a:schemeClr val="tx2">
                <a:lumMod val="40000"/>
                <a:lumOff val="60000"/>
              </a:schemeClr>
            </a:solidFill>
            <a:prstDash val="soli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object 28"/>
          <p:cNvSpPr txBox="1"/>
          <p:nvPr/>
        </p:nvSpPr>
        <p:spPr>
          <a:xfrm>
            <a:off x="5567800" y="3718733"/>
            <a:ext cx="3170758" cy="260980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76"/>
              </a:spcBef>
            </a:pPr>
            <a:r>
              <a:rPr lang="en-US" sz="2000" dirty="0" smtClean="0">
                <a:solidFill>
                  <a:srgbClr val="FCD5B5"/>
                </a:solidFill>
                <a:latin typeface="Calibri"/>
                <a:cs typeface="Calibri"/>
              </a:rPr>
              <a:t>GTO programs have priority on specific observations of specific targets. A full list for Cycle 1 will be made available to the community no later than June 15 2017.</a:t>
            </a:r>
          </a:p>
        </p:txBody>
      </p:sp>
      <p:cxnSp>
        <p:nvCxnSpPr>
          <p:cNvPr id="59" name="Straight Connector 58"/>
          <p:cNvCxnSpPr/>
          <p:nvPr/>
        </p:nvCxnSpPr>
        <p:spPr>
          <a:xfrm>
            <a:off x="5619555" y="1276874"/>
            <a:ext cx="0" cy="1645920"/>
          </a:xfrm>
          <a:prstGeom prst="line">
            <a:avLst/>
          </a:prstGeom>
          <a:ln w="38100" cmpd="sng">
            <a:solidFill>
              <a:srgbClr val="FFFFFF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4874851" y="1265380"/>
            <a:ext cx="0" cy="1645920"/>
          </a:xfrm>
          <a:prstGeom prst="line">
            <a:avLst/>
          </a:prstGeom>
          <a:ln w="38100" cmpd="sng">
            <a:solidFill>
              <a:srgbClr val="FFFFFF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object 28"/>
          <p:cNvSpPr txBox="1"/>
          <p:nvPr/>
        </p:nvSpPr>
        <p:spPr>
          <a:xfrm>
            <a:off x="4261449" y="4576322"/>
            <a:ext cx="1199115" cy="61323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algn="ctr">
              <a:spcBef>
                <a:spcPts val="76"/>
              </a:spcBef>
            </a:pPr>
            <a:r>
              <a:rPr lang="en-US" sz="1400" b="1" spc="0" dirty="0" smtClean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sz="2000" dirty="0">
                <a:solidFill>
                  <a:schemeClr val="bg1"/>
                </a:solidFill>
                <a:latin typeface="Calibri"/>
                <a:cs typeface="Calibri"/>
              </a:rPr>
              <a:t>l</a:t>
            </a:r>
            <a:r>
              <a:rPr sz="2000" spc="4" dirty="0" smtClean="0">
                <a:solidFill>
                  <a:schemeClr val="bg1"/>
                </a:solidFill>
                <a:latin typeface="Calibri"/>
                <a:cs typeface="Calibri"/>
              </a:rPr>
              <a:t>a</a:t>
            </a:r>
            <a:r>
              <a:rPr sz="2000" spc="0" dirty="0" smtClean="0">
                <a:solidFill>
                  <a:schemeClr val="bg1"/>
                </a:solidFill>
                <a:latin typeface="Calibri"/>
                <a:cs typeface="Calibri"/>
              </a:rPr>
              <a:t>unch</a:t>
            </a:r>
            <a:endParaRPr lang="en-US" sz="2000" spc="0" dirty="0" smtClean="0">
              <a:solidFill>
                <a:schemeClr val="bg1"/>
              </a:solidFill>
              <a:latin typeface="Calibri"/>
              <a:cs typeface="Calibri"/>
            </a:endParaRPr>
          </a:p>
          <a:p>
            <a:pPr algn="ctr">
              <a:spcBef>
                <a:spcPts val="76"/>
              </a:spcBef>
            </a:pPr>
            <a:r>
              <a:rPr lang="en-US" sz="2000" dirty="0" smtClean="0">
                <a:solidFill>
                  <a:schemeClr val="bg1"/>
                </a:solidFill>
                <a:latin typeface="Calibri"/>
                <a:cs typeface="Calibri"/>
              </a:rPr>
              <a:t>2018Oc</a:t>
            </a:r>
            <a:r>
              <a:rPr lang="en-US" sz="2000" spc="4" dirty="0" smtClean="0">
                <a:solidFill>
                  <a:schemeClr val="bg1"/>
                </a:solidFill>
                <a:latin typeface="Calibri"/>
                <a:cs typeface="Calibri"/>
              </a:rPr>
              <a:t>t</a:t>
            </a:r>
            <a:endParaRPr sz="20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63" name="object 28"/>
          <p:cNvSpPr txBox="1"/>
          <p:nvPr/>
        </p:nvSpPr>
        <p:spPr>
          <a:xfrm>
            <a:off x="418449" y="5805120"/>
            <a:ext cx="2754824" cy="1046827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>
            <a:noAutofit/>
          </a:bodyPr>
          <a:lstStyle/>
          <a:p>
            <a:pPr algn="r">
              <a:spcBef>
                <a:spcPts val="76"/>
              </a:spcBef>
            </a:pPr>
            <a:r>
              <a:rPr lang="en-US" sz="2000" dirty="0" smtClean="0">
                <a:solidFill>
                  <a:srgbClr val="FCD5B5"/>
                </a:solidFill>
                <a:latin typeface="Calibri"/>
                <a:cs typeface="Calibri"/>
              </a:rPr>
              <a:t>GTO Cy1</a:t>
            </a:r>
          </a:p>
          <a:p>
            <a:pPr algn="r">
              <a:spcBef>
                <a:spcPts val="76"/>
              </a:spcBef>
            </a:pPr>
            <a:r>
              <a:rPr lang="en-US" sz="2000" dirty="0" smtClean="0">
                <a:solidFill>
                  <a:srgbClr val="FCD5B5"/>
                </a:solidFill>
                <a:latin typeface="Calibri"/>
                <a:cs typeface="Calibri"/>
              </a:rPr>
              <a:t>observations finalized</a:t>
            </a:r>
          </a:p>
          <a:p>
            <a:pPr algn="r">
              <a:spcBef>
                <a:spcPts val="76"/>
              </a:spcBef>
            </a:pPr>
            <a:r>
              <a:rPr lang="en-US" sz="2000" dirty="0" smtClean="0">
                <a:solidFill>
                  <a:srgbClr val="FCD5B5"/>
                </a:solidFill>
                <a:latin typeface="Calibri"/>
                <a:cs typeface="Calibri"/>
              </a:rPr>
              <a:t>No later than June 15</a:t>
            </a:r>
            <a:endParaRPr lang="en-US" dirty="0" smtClean="0">
              <a:solidFill>
                <a:srgbClr val="FCD5B5"/>
              </a:solidFill>
              <a:latin typeface="Calibri"/>
              <a:cs typeface="Calibri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83BF8-FB3E-2A4F-814C-66C0EA10A359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61" name="object 28"/>
          <p:cNvSpPr txBox="1"/>
          <p:nvPr/>
        </p:nvSpPr>
        <p:spPr>
          <a:xfrm>
            <a:off x="868563" y="2054445"/>
            <a:ext cx="1366658" cy="619053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>
            <a:noAutofit/>
          </a:bodyPr>
          <a:lstStyle/>
          <a:p>
            <a:pPr algn="r">
              <a:spcBef>
                <a:spcPts val="76"/>
              </a:spcBef>
            </a:pPr>
            <a:r>
              <a:rPr lang="en-US" sz="1400" b="1" spc="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0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000" dirty="0" smtClean="0">
                <a:solidFill>
                  <a:srgbClr val="FF0000"/>
                </a:solidFill>
                <a:latin typeface="Calibri"/>
                <a:cs typeface="Calibri"/>
              </a:rPr>
              <a:t>We are here</a:t>
            </a:r>
          </a:p>
        </p:txBody>
      </p:sp>
      <p:cxnSp>
        <p:nvCxnSpPr>
          <p:cNvPr id="62" name="Straight Connector 61"/>
          <p:cNvCxnSpPr/>
          <p:nvPr/>
        </p:nvCxnSpPr>
        <p:spPr>
          <a:xfrm>
            <a:off x="2423809" y="2405894"/>
            <a:ext cx="0" cy="548640"/>
          </a:xfrm>
          <a:prstGeom prst="line">
            <a:avLst/>
          </a:prstGeom>
          <a:ln w="38100" cmpd="sng">
            <a:solidFill>
              <a:srgbClr val="FF0000"/>
            </a:solidFill>
            <a:prstDash val="soli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r>
              <a:rPr lang="en-US" dirty="0" smtClean="0"/>
              <a:t>ESAC September 26 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59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25985</TotalTime>
  <Words>2946</Words>
  <Application>Microsoft Office PowerPoint</Application>
  <PresentationFormat>On-screen Show (4:3)</PresentationFormat>
  <Paragraphs>756</Paragraphs>
  <Slides>41</Slides>
  <Notes>14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2" baseType="lpstr">
      <vt:lpstr>Office Theme</vt:lpstr>
      <vt:lpstr>JWST Science Policies</vt:lpstr>
      <vt:lpstr>Context</vt:lpstr>
      <vt:lpstr>JWST Advisory Committee  (est. 2009) </vt:lpstr>
      <vt:lpstr>JWST Advisory Committee (2016) </vt:lpstr>
      <vt:lpstr>Implementation</vt:lpstr>
      <vt:lpstr>Outline</vt:lpstr>
      <vt:lpstr>JWST Science Planning Timeline</vt:lpstr>
      <vt:lpstr>Background</vt:lpstr>
      <vt:lpstr>PowerPoint Presentation</vt:lpstr>
      <vt:lpstr>GTO proposal submission</vt:lpstr>
      <vt:lpstr>PowerPoint Presentation</vt:lpstr>
      <vt:lpstr>JWST GO Program Types</vt:lpstr>
      <vt:lpstr>JWST and HST</vt:lpstr>
      <vt:lpstr>PowerPoint Presentation</vt:lpstr>
      <vt:lpstr>Restructuring HST Cycles 25 &amp; 26 </vt:lpstr>
      <vt:lpstr>PowerPoint Presentation</vt:lpstr>
      <vt:lpstr>PowerPoint Presentation</vt:lpstr>
      <vt:lpstr>JWST and data access The DD-ERS program</vt:lpstr>
      <vt:lpstr>PowerPoint Presentation</vt:lpstr>
      <vt:lpstr>Enabling data access</vt:lpstr>
      <vt:lpstr>PowerPoint Presentation</vt:lpstr>
      <vt:lpstr>What distinguishes a DD-ERS proposal from a Cycle 1 GO proposal?</vt:lpstr>
      <vt:lpstr>Selecting DD-ERS programs</vt:lpstr>
      <vt:lpstr>Observations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 </vt:lpstr>
      <vt:lpstr>PowerPoint Presentation</vt:lpstr>
      <vt:lpstr>Backup slides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JWST Science Timeline:  Current Status</dc:title>
  <dc:creator>janice lee</dc:creator>
  <cp:lastModifiedBy>Neill Reid</cp:lastModifiedBy>
  <cp:revision>908</cp:revision>
  <dcterms:created xsi:type="dcterms:W3CDTF">2014-01-29T18:24:53Z</dcterms:created>
  <dcterms:modified xsi:type="dcterms:W3CDTF">2016-09-23T00:35:37Z</dcterms:modified>
</cp:coreProperties>
</file>